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30"/>
  </p:notesMasterIdLst>
  <p:sldIdLst>
    <p:sldId id="273" r:id="rId2"/>
    <p:sldId id="278" r:id="rId3"/>
    <p:sldId id="307" r:id="rId4"/>
    <p:sldId id="297" r:id="rId5"/>
    <p:sldId id="281" r:id="rId6"/>
    <p:sldId id="283" r:id="rId7"/>
    <p:sldId id="279" r:id="rId8"/>
    <p:sldId id="280" r:id="rId9"/>
    <p:sldId id="308" r:id="rId10"/>
    <p:sldId id="302" r:id="rId11"/>
    <p:sldId id="303" r:id="rId12"/>
    <p:sldId id="306" r:id="rId13"/>
    <p:sldId id="304" r:id="rId14"/>
    <p:sldId id="294" r:id="rId15"/>
    <p:sldId id="282" r:id="rId16"/>
    <p:sldId id="284" r:id="rId17"/>
    <p:sldId id="295" r:id="rId18"/>
    <p:sldId id="293" r:id="rId19"/>
    <p:sldId id="285" r:id="rId20"/>
    <p:sldId id="299" r:id="rId21"/>
    <p:sldId id="291" r:id="rId22"/>
    <p:sldId id="300" r:id="rId23"/>
    <p:sldId id="301" r:id="rId24"/>
    <p:sldId id="286" r:id="rId25"/>
    <p:sldId id="292" r:id="rId26"/>
    <p:sldId id="287" r:id="rId27"/>
    <p:sldId id="288"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73"/>
          </p14:sldIdLst>
        </p14:section>
        <p14:section name="Commands, Comments, Teamwork, Selection Pane, Sign In" id="{B9B51309-D148-4332-87C2-07BE32FBCA3B}">
          <p14:sldIdLst>
            <p14:sldId id="278"/>
            <p14:sldId id="307"/>
            <p14:sldId id="297"/>
            <p14:sldId id="281"/>
            <p14:sldId id="283"/>
            <p14:sldId id="279"/>
            <p14:sldId id="280"/>
            <p14:sldId id="308"/>
            <p14:sldId id="302"/>
            <p14:sldId id="303"/>
            <p14:sldId id="306"/>
            <p14:sldId id="304"/>
            <p14:sldId id="294"/>
            <p14:sldId id="282"/>
            <p14:sldId id="284"/>
            <p14:sldId id="295"/>
            <p14:sldId id="293"/>
            <p14:sldId id="285"/>
            <p14:sldId id="299"/>
            <p14:sldId id="291"/>
            <p14:sldId id="300"/>
            <p14:sldId id="301"/>
            <p14:sldId id="286"/>
            <p14:sldId id="292"/>
            <p14:sldId id="287"/>
            <p14:sldId id="288"/>
            <p14:sldId id="290"/>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8F8F8"/>
    <a:srgbClr val="D24726"/>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4" autoAdjust="0"/>
    <p:restoredTop sz="94274" autoAdjust="0"/>
  </p:normalViewPr>
  <p:slideViewPr>
    <p:cSldViewPr snapToGrid="0">
      <p:cViewPr varScale="1">
        <p:scale>
          <a:sx n="104" d="100"/>
          <a:sy n="104" d="100"/>
        </p:scale>
        <p:origin x="224" y="12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2504778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314070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8404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738962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4121227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265835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751497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1388515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790878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1645050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3869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3169673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2615533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2859803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3967412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2548062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3070105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4058449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81632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226394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255046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64345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21838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318131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257408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911932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60115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fld id="{8BEEBAAA-29B5-4AF5-BC5F-7E580C29002D}" type="datetimeFigureOut">
              <a:rPr lang="en-US" smtClean="0"/>
              <a:pPr/>
              <a:t>5/13/20</a:t>
            </a:fld>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5/13/20</a:t>
            </a:fld>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towardsdatascience.com/reinforcement-learning-w-keras-openai-dqns-1eed3a5338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703.0690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eng2j/RL-Trad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jpmorgan.com/global/markets/machine-learning-f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visualizing-stock-trading-agents-using-matplotlib-and-gym-584c992bc6d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hyperlink" Target="https://github.com/tensortrade-org/tensortrade" TargetMode="External"/><Relationship Id="rId4" Type="http://schemas.openxmlformats.org/officeDocument/2006/relationships/hyperlink" Target="https://towardsdatascience.com/@notadamking?source=post_page-----584c992bc6d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11306" y="1164325"/>
            <a:ext cx="9582736" cy="2389365"/>
          </a:xfrm>
        </p:spPr>
        <p:txBody>
          <a:bodyPr>
            <a:normAutofit/>
          </a:bodyPr>
          <a:lstStyle/>
          <a:p>
            <a:r>
              <a:rPr lang="en-US" sz="5400" dirty="0">
                <a:solidFill>
                  <a:schemeClr val="bg1"/>
                </a:solidFill>
                <a:latin typeface="Arial" panose="020B0604020202020204" pitchFamily="34" charset="0"/>
                <a:cs typeface="Arial" panose="020B0604020202020204" pitchFamily="34" charset="0"/>
              </a:rPr>
              <a:t>RL-Trade</a:t>
            </a:r>
          </a:p>
        </p:txBody>
      </p:sp>
      <p:sp>
        <p:nvSpPr>
          <p:cNvPr id="3" name="Subtitle 2"/>
          <p:cNvSpPr>
            <a:spLocks noGrp="1"/>
          </p:cNvSpPr>
          <p:nvPr>
            <p:ph type="subTitle" idx="4294967295"/>
          </p:nvPr>
        </p:nvSpPr>
        <p:spPr>
          <a:xfrm>
            <a:off x="811306" y="2713298"/>
            <a:ext cx="10935382" cy="1133856"/>
          </a:xfrm>
        </p:spPr>
        <p:txBody>
          <a:bodyPr>
            <a:normAutofit/>
          </a:bodyPr>
          <a:lstStyle/>
          <a:p>
            <a:pPr marL="0" indent="0">
              <a:buNone/>
            </a:pPr>
            <a:r>
              <a:rPr lang="en-US" sz="1800" dirty="0">
                <a:solidFill>
                  <a:schemeClr val="bg1"/>
                </a:solidFill>
                <a:latin typeface="Arial" panose="020B0604020202020204" pitchFamily="34" charset="0"/>
                <a:cs typeface="Arial" panose="020B0604020202020204" pitchFamily="34" charset="0"/>
              </a:rPr>
              <a:t>An Experiment on Apply Deep Reinforcement Learning to train Equity Trading Agent</a:t>
            </a:r>
          </a:p>
          <a:p>
            <a:pPr marL="0" indent="0">
              <a:buNone/>
            </a:pPr>
            <a:endParaRPr lang="en-US" sz="2400" b="1"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6C57072-CF65-3047-AC00-802408278325}"/>
              </a:ext>
            </a:extLst>
          </p:cNvPr>
          <p:cNvSpPr/>
          <p:nvPr/>
        </p:nvSpPr>
        <p:spPr>
          <a:xfrm>
            <a:off x="811306" y="3923520"/>
            <a:ext cx="6096000" cy="646331"/>
          </a:xfrm>
          <a:prstGeom prst="rect">
            <a:avLst/>
          </a:prstGeom>
        </p:spPr>
        <p:txBody>
          <a:bodyPr>
            <a:spAutoFit/>
          </a:bodyPr>
          <a:lstStyle/>
          <a:p>
            <a:r>
              <a:rPr lang="en-US" b="1" dirty="0">
                <a:solidFill>
                  <a:schemeClr val="bg1"/>
                </a:solidFill>
                <a:latin typeface="Arial" panose="020B0604020202020204" pitchFamily="34" charset="0"/>
                <a:cs typeface="Arial" panose="020B0604020202020204" pitchFamily="34" charset="0"/>
              </a:rPr>
              <a:t>By </a:t>
            </a:r>
            <a:r>
              <a:rPr lang="en-US" b="1" dirty="0" err="1">
                <a:solidFill>
                  <a:schemeClr val="bg1"/>
                </a:solidFill>
                <a:latin typeface="Arial" panose="020B0604020202020204" pitchFamily="34" charset="0"/>
                <a:cs typeface="Arial" panose="020B0604020202020204" pitchFamily="34" charset="0"/>
              </a:rPr>
              <a:t>Zhongheng</a:t>
            </a:r>
            <a:r>
              <a:rPr lang="en-US" b="1" dirty="0">
                <a:solidFill>
                  <a:schemeClr val="bg1"/>
                </a:solidFill>
                <a:latin typeface="Arial" panose="020B0604020202020204" pitchFamily="34" charset="0"/>
                <a:cs typeface="Arial" panose="020B0604020202020204" pitchFamily="34" charset="0"/>
              </a:rPr>
              <a:t> Li</a:t>
            </a:r>
          </a:p>
          <a:p>
            <a:r>
              <a:rPr lang="en-US" b="1" dirty="0">
                <a:solidFill>
                  <a:schemeClr val="bg1"/>
                </a:solidFill>
                <a:latin typeface="Arial" panose="020B0604020202020204" pitchFamily="34" charset="0"/>
                <a:cs typeface="Arial" panose="020B0604020202020204" pitchFamily="34" charset="0"/>
              </a:rPr>
              <a:t>For CSCI E-89 Section 2 (25792) – Deep Learning</a:t>
            </a: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Observation Apace  </a:t>
            </a:r>
          </a:p>
        </p:txBody>
      </p:sp>
      <p:pic>
        <p:nvPicPr>
          <p:cNvPr id="5" name="Picture 4">
            <a:extLst>
              <a:ext uri="{FF2B5EF4-FFF2-40B4-BE49-F238E27FC236}">
                <a16:creationId xmlns:a16="http://schemas.microsoft.com/office/drawing/2014/main" id="{F98F0996-F30B-FC49-8EC0-D72B6F5D8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156" y="2265854"/>
            <a:ext cx="6554420" cy="4513123"/>
          </a:xfrm>
          <a:prstGeom prst="rect">
            <a:avLst/>
          </a:prstGeom>
        </p:spPr>
      </p:pic>
      <p:sp>
        <p:nvSpPr>
          <p:cNvPr id="8" name="Content Placeholder 2">
            <a:extLst>
              <a:ext uri="{FF2B5EF4-FFF2-40B4-BE49-F238E27FC236}">
                <a16:creationId xmlns:a16="http://schemas.microsoft.com/office/drawing/2014/main" id="{E2605822-9ABD-EB48-9879-D6E422563E6E}"/>
              </a:ext>
            </a:extLst>
          </p:cNvPr>
          <p:cNvSpPr>
            <a:spLocks noGrp="1"/>
          </p:cNvSpPr>
          <p:nvPr>
            <p:ph idx="1"/>
          </p:nvPr>
        </p:nvSpPr>
        <p:spPr>
          <a:xfrm>
            <a:off x="547870" y="1453853"/>
            <a:ext cx="10805931" cy="476704"/>
          </a:xfrm>
        </p:spPr>
        <p:txBody>
          <a:bodyPr vert="horz" lIns="91440" tIns="45720" rIns="91440" bIns="45720" rtlCol="0">
            <a:noAutofit/>
          </a:bodyPr>
          <a:lstStyle/>
          <a:p>
            <a:pPr marL="0" indent="0">
              <a:lnSpc>
                <a:spcPct val="150000"/>
              </a:lnSpc>
              <a:spcAft>
                <a:spcPts val="1200"/>
              </a:spcAft>
              <a:buNone/>
            </a:pPr>
            <a:r>
              <a:rPr lang="en-US" sz="1600" dirty="0">
                <a:solidFill>
                  <a:schemeClr val="tx1">
                    <a:lumMod val="65000"/>
                    <a:lumOff val="35000"/>
                  </a:schemeClr>
                </a:solidFill>
                <a:latin typeface="Arial" panose="020B0604020202020204" pitchFamily="34" charset="0"/>
                <a:cs typeface="Arial" panose="020B0604020202020204" pitchFamily="34" charset="0"/>
              </a:rPr>
              <a:t>In each time step per day, the environment will provide the following data as observation for the agent to determine the action to be taken for the next time step:</a:t>
            </a:r>
          </a:p>
        </p:txBody>
      </p:sp>
    </p:spTree>
    <p:extLst>
      <p:ext uri="{BB962C8B-B14F-4D97-AF65-F5344CB8AC3E}">
        <p14:creationId xmlns:p14="http://schemas.microsoft.com/office/powerpoint/2010/main" val="182911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Action Apace  </a:t>
            </a:r>
          </a:p>
        </p:txBody>
      </p:sp>
      <p:sp>
        <p:nvSpPr>
          <p:cNvPr id="3" name="Rectangle 2">
            <a:extLst>
              <a:ext uri="{FF2B5EF4-FFF2-40B4-BE49-F238E27FC236}">
                <a16:creationId xmlns:a16="http://schemas.microsoft.com/office/drawing/2014/main" id="{5C84F5A1-DA10-084F-A0E6-E55BE6088BAF}"/>
              </a:ext>
            </a:extLst>
          </p:cNvPr>
          <p:cNvSpPr/>
          <p:nvPr/>
        </p:nvSpPr>
        <p:spPr>
          <a:xfrm>
            <a:off x="547870" y="4262960"/>
            <a:ext cx="4083169" cy="369332"/>
          </a:xfrm>
          <a:prstGeom prst="rect">
            <a:avLst/>
          </a:prstGeom>
        </p:spPr>
        <p:txBody>
          <a:bodyPr wrap="none">
            <a:spAutoFit/>
          </a:bodyPr>
          <a:lstStyle/>
          <a:p>
            <a:r>
              <a:rPr lang="en-US" dirty="0"/>
              <a:t>Sample action:  [[</a:t>
            </a:r>
            <a:r>
              <a:rPr lang="en-US" b="1" dirty="0">
                <a:solidFill>
                  <a:schemeClr val="accent5">
                    <a:lumMod val="75000"/>
                  </a:schemeClr>
                </a:solidFill>
              </a:rPr>
              <a:t>1.245</a:t>
            </a:r>
            <a:r>
              <a:rPr lang="en-US" dirty="0"/>
              <a:t>   </a:t>
            </a:r>
            <a:r>
              <a:rPr lang="en-US" b="1" dirty="0">
                <a:solidFill>
                  <a:schemeClr val="accent6">
                    <a:lumMod val="75000"/>
                  </a:schemeClr>
                </a:solidFill>
              </a:rPr>
              <a:t>0.07687</a:t>
            </a:r>
            <a:r>
              <a:rPr lang="en-US" dirty="0"/>
              <a:t>    ]]</a:t>
            </a:r>
          </a:p>
        </p:txBody>
      </p:sp>
      <p:pic>
        <p:nvPicPr>
          <p:cNvPr id="5" name="Picture 4">
            <a:extLst>
              <a:ext uri="{FF2B5EF4-FFF2-40B4-BE49-F238E27FC236}">
                <a16:creationId xmlns:a16="http://schemas.microsoft.com/office/drawing/2014/main" id="{EE7253EA-4F2D-B642-A13C-C3261B56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1603022"/>
            <a:ext cx="5765852" cy="4568847"/>
          </a:xfrm>
          <a:prstGeom prst="rect">
            <a:avLst/>
          </a:prstGeom>
        </p:spPr>
      </p:pic>
      <p:pic>
        <p:nvPicPr>
          <p:cNvPr id="6" name="Picture 5">
            <a:extLst>
              <a:ext uri="{FF2B5EF4-FFF2-40B4-BE49-F238E27FC236}">
                <a16:creationId xmlns:a16="http://schemas.microsoft.com/office/drawing/2014/main" id="{026601AD-D028-F04C-BDC6-0A449142EA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1151" y="4824251"/>
            <a:ext cx="2967179" cy="1347666"/>
          </a:xfrm>
          <a:prstGeom prst="rect">
            <a:avLst/>
          </a:prstGeom>
        </p:spPr>
      </p:pic>
      <p:sp>
        <p:nvSpPr>
          <p:cNvPr id="8" name="Content Placeholder 2">
            <a:extLst>
              <a:ext uri="{FF2B5EF4-FFF2-40B4-BE49-F238E27FC236}">
                <a16:creationId xmlns:a16="http://schemas.microsoft.com/office/drawing/2014/main" id="{DB5BA7AF-8467-D347-BF67-038B9F7A2730}"/>
              </a:ext>
            </a:extLst>
          </p:cNvPr>
          <p:cNvSpPr>
            <a:spLocks noGrp="1"/>
          </p:cNvSpPr>
          <p:nvPr>
            <p:ph idx="1"/>
          </p:nvPr>
        </p:nvSpPr>
        <p:spPr>
          <a:xfrm>
            <a:off x="547870" y="1453851"/>
            <a:ext cx="5446531" cy="2395659"/>
          </a:xfrm>
        </p:spPr>
        <p:txBody>
          <a:bodyPr vert="horz" lIns="91440" tIns="45720" rIns="91440" bIns="45720" rtlCol="0">
            <a:noAutofit/>
          </a:bodyPr>
          <a:lstStyle/>
          <a:p>
            <a:pPr marL="0" indent="0">
              <a:lnSpc>
                <a:spcPct val="150000"/>
              </a:lnSpc>
              <a:spcAft>
                <a:spcPts val="1200"/>
              </a:spcAft>
              <a:buNone/>
            </a:pPr>
            <a:r>
              <a:rPr lang="en-US" dirty="0">
                <a:latin typeface="Arial" panose="020B0604020202020204" pitchFamily="34" charset="0"/>
                <a:cs typeface="Arial" panose="020B0604020202020204" pitchFamily="34" charset="0"/>
              </a:rPr>
              <a:t>The action space is included in the environment, it is designed based on a </a:t>
            </a:r>
            <a:r>
              <a:rPr lang="en-US" dirty="0" err="1">
                <a:latin typeface="Arial" panose="020B0604020202020204" pitchFamily="34" charset="0"/>
                <a:cs typeface="Arial" panose="020B0604020202020204" pitchFamily="34" charset="0"/>
              </a:rPr>
              <a:t>ReLu</a:t>
            </a:r>
            <a:r>
              <a:rPr lang="en-US" dirty="0">
                <a:latin typeface="Arial" panose="020B0604020202020204" pitchFamily="34" charset="0"/>
                <a:cs typeface="Arial" panose="020B0604020202020204" pitchFamily="34" charset="0"/>
              </a:rPr>
              <a:t> function. </a:t>
            </a:r>
          </a:p>
          <a:p>
            <a:pPr marL="0" indent="0">
              <a:lnSpc>
                <a:spcPct val="150000"/>
              </a:lnSpc>
              <a:spcAft>
                <a:spcPts val="1200"/>
              </a:spcAft>
              <a:buNone/>
            </a:pPr>
            <a:r>
              <a:rPr lang="en-US" dirty="0">
                <a:latin typeface="Arial" panose="020B0604020202020204" pitchFamily="34" charset="0"/>
                <a:cs typeface="Arial" panose="020B0604020202020204" pitchFamily="34" charset="0"/>
              </a:rPr>
              <a:t>There 3 actions to take: Buy, Sell and Hold (Do nothing)</a:t>
            </a:r>
          </a:p>
          <a:p>
            <a:pPr marL="0" indent="0">
              <a:lnSpc>
                <a:spcPct val="150000"/>
              </a:lnSpc>
              <a:spcAft>
                <a:spcPts val="1200"/>
              </a:spcAft>
              <a:buNone/>
            </a:pPr>
            <a:r>
              <a:rPr lang="en-US" dirty="0">
                <a:latin typeface="Arial" panose="020B0604020202020204" pitchFamily="34" charset="0"/>
                <a:cs typeface="Arial" panose="020B0604020202020204" pitchFamily="34" charset="0"/>
              </a:rPr>
              <a:t>The choices are discrete, but the output does provide continuous factor which make this problem a semi-continuous problem.</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3689A33-82B3-8F45-8206-858D0676F0A1}"/>
              </a:ext>
            </a:extLst>
          </p:cNvPr>
          <p:cNvSpPr/>
          <p:nvPr/>
        </p:nvSpPr>
        <p:spPr>
          <a:xfrm>
            <a:off x="592221" y="4824251"/>
            <a:ext cx="2398929" cy="1815882"/>
          </a:xfrm>
          <a:prstGeom prst="rect">
            <a:avLst/>
          </a:prstGeom>
        </p:spPr>
        <p:txBody>
          <a:bodyPr wrap="square">
            <a:spAutoFit/>
          </a:bodyPr>
          <a:lstStyle/>
          <a:p>
            <a:r>
              <a:rPr lang="en-US" sz="1400" b="1" dirty="0">
                <a:solidFill>
                  <a:schemeClr val="accent5">
                    <a:lumMod val="75000"/>
                  </a:schemeClr>
                </a:solidFill>
              </a:rPr>
              <a:t>Blue</a:t>
            </a:r>
            <a:r>
              <a:rPr lang="en-US" sz="1400" dirty="0"/>
              <a:t> is the action type value </a:t>
            </a:r>
          </a:p>
          <a:p>
            <a:endParaRPr lang="en-US" sz="1400" dirty="0"/>
          </a:p>
          <a:p>
            <a:r>
              <a:rPr lang="en-US" sz="1400" b="1" dirty="0">
                <a:solidFill>
                  <a:schemeClr val="accent6">
                    <a:lumMod val="75000"/>
                  </a:schemeClr>
                </a:solidFill>
              </a:rPr>
              <a:t>Green</a:t>
            </a:r>
            <a:r>
              <a:rPr lang="en-US" sz="1400" dirty="0"/>
              <a:t> is the number of shares based on the</a:t>
            </a:r>
          </a:p>
          <a:p>
            <a:r>
              <a:rPr lang="en-US" sz="1400" dirty="0"/>
              <a:t>percentage of current account balance to buy or sell</a:t>
            </a:r>
          </a:p>
        </p:txBody>
      </p:sp>
    </p:spTree>
    <p:extLst>
      <p:ext uri="{BB962C8B-B14F-4D97-AF65-F5344CB8AC3E}">
        <p14:creationId xmlns:p14="http://schemas.microsoft.com/office/powerpoint/2010/main" val="337199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Action Apace  - Example </a:t>
            </a:r>
          </a:p>
        </p:txBody>
      </p:sp>
      <p:sp>
        <p:nvSpPr>
          <p:cNvPr id="3" name="Rectangle 2">
            <a:extLst>
              <a:ext uri="{FF2B5EF4-FFF2-40B4-BE49-F238E27FC236}">
                <a16:creationId xmlns:a16="http://schemas.microsoft.com/office/drawing/2014/main" id="{5C84F5A1-DA10-084F-A0E6-E55BE6088BAF}"/>
              </a:ext>
            </a:extLst>
          </p:cNvPr>
          <p:cNvSpPr/>
          <p:nvPr/>
        </p:nvSpPr>
        <p:spPr>
          <a:xfrm>
            <a:off x="604434" y="1973309"/>
            <a:ext cx="2787943" cy="369332"/>
          </a:xfrm>
          <a:prstGeom prst="rect">
            <a:avLst/>
          </a:prstGeom>
        </p:spPr>
        <p:txBody>
          <a:bodyPr wrap="none">
            <a:spAutoFit/>
          </a:bodyPr>
          <a:lstStyle/>
          <a:p>
            <a:r>
              <a:rPr lang="en-US" dirty="0"/>
              <a:t>action:  [[0.05176, 0.991]]</a:t>
            </a:r>
          </a:p>
        </p:txBody>
      </p:sp>
      <p:sp>
        <p:nvSpPr>
          <p:cNvPr id="4" name="Rectangle 3">
            <a:extLst>
              <a:ext uri="{FF2B5EF4-FFF2-40B4-BE49-F238E27FC236}">
                <a16:creationId xmlns:a16="http://schemas.microsoft.com/office/drawing/2014/main" id="{2DE73037-1AA7-0943-8F97-50DB561CA569}"/>
              </a:ext>
            </a:extLst>
          </p:cNvPr>
          <p:cNvSpPr/>
          <p:nvPr/>
        </p:nvSpPr>
        <p:spPr>
          <a:xfrm>
            <a:off x="604434" y="2448285"/>
            <a:ext cx="6096000" cy="3785652"/>
          </a:xfrm>
          <a:prstGeom prst="rect">
            <a:avLst/>
          </a:prstGeom>
        </p:spPr>
        <p:txBody>
          <a:bodyPr>
            <a:spAutoFit/>
          </a:bodyPr>
          <a:lstStyle/>
          <a:p>
            <a:endParaRPr lang="en-US" sz="1200" dirty="0"/>
          </a:p>
          <a:p>
            <a:r>
              <a:rPr lang="en-US" sz="1200" dirty="0"/>
              <a:t>Step: 45</a:t>
            </a:r>
          </a:p>
          <a:p>
            <a:endParaRPr lang="en-US" sz="1200" dirty="0"/>
          </a:p>
          <a:p>
            <a:r>
              <a:rPr lang="en-US" sz="1200" dirty="0"/>
              <a:t>Trading Date: 2007-10-22</a:t>
            </a:r>
          </a:p>
          <a:p>
            <a:endParaRPr lang="en-US" sz="1200" dirty="0"/>
          </a:p>
          <a:p>
            <a:r>
              <a:rPr lang="en-US" sz="1200" dirty="0"/>
              <a:t>Balance: 479.8368544771603</a:t>
            </a:r>
          </a:p>
          <a:p>
            <a:endParaRPr lang="en-US" sz="1200" dirty="0"/>
          </a:p>
          <a:p>
            <a:r>
              <a:rPr lang="en-US" sz="1200" dirty="0"/>
              <a:t>Shares held: 24 (Total sold: 124)</a:t>
            </a:r>
          </a:p>
          <a:p>
            <a:endParaRPr lang="en-US" sz="1200" dirty="0"/>
          </a:p>
          <a:p>
            <a:r>
              <a:rPr lang="en-US" sz="1200" dirty="0"/>
              <a:t>Avg cost for held shares: 22.478971695626672 (Total sales value: 2667.998947759153)</a:t>
            </a:r>
          </a:p>
          <a:p>
            <a:endParaRPr lang="en-US" sz="1200" dirty="0"/>
          </a:p>
          <a:p>
            <a:r>
              <a:rPr lang="en-US" sz="1200" dirty="0"/>
              <a:t>Net worth: 1024.7359215170877 (Max net worth: 1042.0290971997606)</a:t>
            </a:r>
          </a:p>
          <a:p>
            <a:endParaRPr lang="en-US" sz="1200" dirty="0"/>
          </a:p>
          <a:p>
            <a:r>
              <a:rPr lang="en-US" sz="1200" dirty="0"/>
              <a:t>Action: [0, 0]</a:t>
            </a:r>
          </a:p>
          <a:p>
            <a:endParaRPr lang="en-US" sz="1200" dirty="0"/>
          </a:p>
          <a:p>
            <a:r>
              <a:rPr lang="en-US" sz="1200" dirty="0"/>
              <a:t>Reward: 24.91586033751665</a:t>
            </a:r>
          </a:p>
          <a:p>
            <a:endParaRPr lang="en-US" sz="1200" dirty="0"/>
          </a:p>
          <a:p>
            <a:r>
              <a:rPr lang="en-US" sz="1200" dirty="0"/>
              <a:t>Profit: 24.735921517087718</a:t>
            </a:r>
          </a:p>
          <a:p>
            <a:endParaRPr lang="en-US" sz="1200" dirty="0"/>
          </a:p>
        </p:txBody>
      </p:sp>
      <p:sp>
        <p:nvSpPr>
          <p:cNvPr id="7" name="Rectangle 6">
            <a:extLst>
              <a:ext uri="{FF2B5EF4-FFF2-40B4-BE49-F238E27FC236}">
                <a16:creationId xmlns:a16="http://schemas.microsoft.com/office/drawing/2014/main" id="{F33F9016-8EE7-9646-903D-6DE1F2B717D9}"/>
              </a:ext>
            </a:extLst>
          </p:cNvPr>
          <p:cNvSpPr/>
          <p:nvPr/>
        </p:nvSpPr>
        <p:spPr>
          <a:xfrm>
            <a:off x="6265333" y="2448285"/>
            <a:ext cx="6096000" cy="3600986"/>
          </a:xfrm>
          <a:prstGeom prst="rect">
            <a:avLst/>
          </a:prstGeom>
        </p:spPr>
        <p:txBody>
          <a:bodyPr>
            <a:spAutoFit/>
          </a:bodyPr>
          <a:lstStyle/>
          <a:p>
            <a:endParaRPr lang="en-US" sz="1200" dirty="0"/>
          </a:p>
          <a:p>
            <a:r>
              <a:rPr lang="en-US" sz="1200" dirty="0"/>
              <a:t>Step: 46</a:t>
            </a:r>
          </a:p>
          <a:p>
            <a:endParaRPr lang="en-US" sz="1200" dirty="0"/>
          </a:p>
          <a:p>
            <a:r>
              <a:rPr lang="en-US" sz="1200" dirty="0"/>
              <a:t>Trading Date: 2007-10-23</a:t>
            </a:r>
          </a:p>
          <a:p>
            <a:endParaRPr lang="en-US" sz="1200" dirty="0"/>
          </a:p>
          <a:p>
            <a:r>
              <a:rPr lang="en-US" sz="1200" dirty="0"/>
              <a:t>Balance: 25.081674733842306</a:t>
            </a:r>
          </a:p>
          <a:p>
            <a:endParaRPr lang="en-US" sz="1200" dirty="0"/>
          </a:p>
          <a:p>
            <a:r>
              <a:rPr lang="en-US" sz="1200" dirty="0"/>
              <a:t>Shares held: 44 (Total sold: 124)</a:t>
            </a:r>
          </a:p>
          <a:p>
            <a:endParaRPr lang="en-US" sz="1200" dirty="0"/>
          </a:p>
          <a:p>
            <a:r>
              <a:rPr lang="en-US" sz="1200" dirty="0"/>
              <a:t>Avg cost for held shares: 22.596602282689958 (Total sales value: 2667.998947759153)</a:t>
            </a:r>
          </a:p>
          <a:p>
            <a:endParaRPr lang="en-US" sz="1200" dirty="0"/>
          </a:p>
          <a:p>
            <a:r>
              <a:rPr lang="en-US" sz="1200" dirty="0"/>
              <a:t>Net worth: 1025.5430701691416 (Max net worth: 1042.0290971997606)</a:t>
            </a:r>
          </a:p>
          <a:p>
            <a:endParaRPr lang="en-US" sz="1200" dirty="0"/>
          </a:p>
          <a:p>
            <a:r>
              <a:rPr lang="en-US" sz="1200" dirty="0"/>
              <a:t>Action: [0.05176 0.991  ]</a:t>
            </a:r>
          </a:p>
          <a:p>
            <a:endParaRPr lang="en-US" sz="1200" dirty="0"/>
          </a:p>
          <a:p>
            <a:r>
              <a:rPr lang="en-US" sz="1200" dirty="0"/>
              <a:t>Reward: 25.552684811122937</a:t>
            </a:r>
          </a:p>
          <a:p>
            <a:endParaRPr lang="en-US" sz="1200" dirty="0"/>
          </a:p>
          <a:p>
            <a:r>
              <a:rPr lang="en-US" sz="1200" dirty="0"/>
              <a:t>Profit: 25.54307016914163</a:t>
            </a:r>
          </a:p>
        </p:txBody>
      </p:sp>
    </p:spTree>
    <p:extLst>
      <p:ext uri="{BB962C8B-B14F-4D97-AF65-F5344CB8AC3E}">
        <p14:creationId xmlns:p14="http://schemas.microsoft.com/office/powerpoint/2010/main" val="3335193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Rewards</a:t>
            </a:r>
          </a:p>
        </p:txBody>
      </p:sp>
      <p:sp>
        <p:nvSpPr>
          <p:cNvPr id="4" name="Rectangle 3">
            <a:extLst>
              <a:ext uri="{FF2B5EF4-FFF2-40B4-BE49-F238E27FC236}">
                <a16:creationId xmlns:a16="http://schemas.microsoft.com/office/drawing/2014/main" id="{2132A1F9-FD92-9A42-AA92-EB12CED79903}"/>
              </a:ext>
            </a:extLst>
          </p:cNvPr>
          <p:cNvSpPr/>
          <p:nvPr/>
        </p:nvSpPr>
        <p:spPr>
          <a:xfrm>
            <a:off x="259645" y="2967335"/>
            <a:ext cx="11243734" cy="338554"/>
          </a:xfrm>
          <a:prstGeom prst="rect">
            <a:avLst/>
          </a:prstGeom>
        </p:spPr>
        <p:txBody>
          <a:bodyPr wrap="square">
            <a:spAutoFit/>
          </a:bodyPr>
          <a:lstStyle/>
          <a:p>
            <a:r>
              <a:rPr lang="en-US" sz="1600" dirty="0">
                <a:solidFill>
                  <a:srgbClr val="002060"/>
                </a:solidFill>
                <a:latin typeface="Menlo" panose="020B0609030804020204" pitchFamily="49" charset="0"/>
              </a:rPr>
              <a:t>reward = balance * </a:t>
            </a:r>
            <a:r>
              <a:rPr lang="en-US" sz="1600" dirty="0" err="1">
                <a:solidFill>
                  <a:srgbClr val="002060"/>
                </a:solidFill>
                <a:latin typeface="Menlo" panose="020B0609030804020204" pitchFamily="49" charset="0"/>
              </a:rPr>
              <a:t>delay_modifier</a:t>
            </a:r>
            <a:r>
              <a:rPr lang="en-US" sz="1600" dirty="0">
                <a:solidFill>
                  <a:srgbClr val="002060"/>
                </a:solidFill>
                <a:latin typeface="Menlo" panose="020B0609030804020204" pitchFamily="49" charset="0"/>
              </a:rPr>
              <a:t> + profit - (</a:t>
            </a:r>
            <a:r>
              <a:rPr lang="en-US" sz="1600" dirty="0" err="1">
                <a:solidFill>
                  <a:srgbClr val="002060"/>
                </a:solidFill>
                <a:latin typeface="Menlo" panose="020B0609030804020204" pitchFamily="49" charset="0"/>
              </a:rPr>
              <a:t>cur_trial_step</a:t>
            </a:r>
            <a:r>
              <a:rPr lang="en-US" sz="1600" dirty="0">
                <a:solidFill>
                  <a:srgbClr val="002060"/>
                </a:solidFill>
                <a:latin typeface="Menlo" panose="020B0609030804020204" pitchFamily="49" charset="0"/>
              </a:rPr>
              <a:t> * (balance * INFLATION_RATE)) </a:t>
            </a:r>
            <a:endParaRPr lang="en-US" sz="1600" b="0" dirty="0">
              <a:solidFill>
                <a:srgbClr val="002060"/>
              </a:solidFill>
              <a:effectLst/>
              <a:latin typeface="Menlo" panose="020B0609030804020204" pitchFamily="49" charset="0"/>
            </a:endParaRPr>
          </a:p>
        </p:txBody>
      </p:sp>
      <p:sp>
        <p:nvSpPr>
          <p:cNvPr id="5" name="Rectangle 4">
            <a:extLst>
              <a:ext uri="{FF2B5EF4-FFF2-40B4-BE49-F238E27FC236}">
                <a16:creationId xmlns:a16="http://schemas.microsoft.com/office/drawing/2014/main" id="{58623F58-F279-5F49-823B-E39F4318D724}"/>
              </a:ext>
            </a:extLst>
          </p:cNvPr>
          <p:cNvSpPr/>
          <p:nvPr/>
        </p:nvSpPr>
        <p:spPr>
          <a:xfrm>
            <a:off x="8479794" y="6128488"/>
            <a:ext cx="3023585" cy="523220"/>
          </a:xfrm>
          <a:prstGeom prst="rect">
            <a:avLst/>
          </a:prstGeom>
        </p:spPr>
        <p:txBody>
          <a:bodyPr wrap="none">
            <a:spAutoFit/>
          </a:bodyPr>
          <a:lstStyle/>
          <a:p>
            <a:r>
              <a:rPr lang="en-US" sz="1400" dirty="0">
                <a:solidFill>
                  <a:srgbClr val="002060"/>
                </a:solidFill>
                <a:latin typeface="Menlo" panose="020B0609030804020204" pitchFamily="49" charset="0"/>
              </a:rPr>
              <a:t>INFLATION_RATE = </a:t>
            </a:r>
            <a:r>
              <a:rPr lang="en-US" sz="1400" dirty="0"/>
              <a:t>(0.015 / 360)</a:t>
            </a:r>
          </a:p>
          <a:p>
            <a:endParaRPr lang="en-US" sz="1400" dirty="0"/>
          </a:p>
        </p:txBody>
      </p:sp>
    </p:spTree>
    <p:extLst>
      <p:ext uri="{BB962C8B-B14F-4D97-AF65-F5344CB8AC3E}">
        <p14:creationId xmlns:p14="http://schemas.microsoft.com/office/powerpoint/2010/main" val="56199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 Semi Continuous </a:t>
            </a:r>
            <a:r>
              <a:rPr lang="en-US" dirty="0"/>
              <a:t>Deep Q-Network (</a:t>
            </a:r>
            <a:r>
              <a:rPr lang="en-US" b="1" dirty="0"/>
              <a:t>DQN</a:t>
            </a:r>
            <a:r>
              <a:rPr lang="en-US" dirty="0"/>
              <a:t>)</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72115567-EE59-3E41-9499-C9ABEB6F49E6}"/>
              </a:ext>
            </a:extLst>
          </p:cNvPr>
          <p:cNvSpPr txBox="1">
            <a:spLocks/>
          </p:cNvSpPr>
          <p:nvPr/>
        </p:nvSpPr>
        <p:spPr>
          <a:xfrm>
            <a:off x="576233" y="1747805"/>
            <a:ext cx="10805931"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1200"/>
              </a:spcAft>
            </a:pPr>
            <a:r>
              <a:rPr lang="en-US" dirty="0">
                <a:latin typeface="Arial" panose="020B0604020202020204" pitchFamily="34" charset="0"/>
                <a:cs typeface="Arial" panose="020B0604020202020204" pitchFamily="34" charset="0"/>
              </a:rPr>
              <a:t>Our problem is a semi continuous problem. We do have discrete actions: Buy. Sell and Hold. But we also have continuous number of shares we can buy/sell </a:t>
            </a:r>
          </a:p>
          <a:p>
            <a:pPr>
              <a:lnSpc>
                <a:spcPct val="150000"/>
              </a:lnSpc>
              <a:spcAft>
                <a:spcPts val="1200"/>
              </a:spcAft>
            </a:pPr>
            <a:r>
              <a:rPr lang="en-US" dirty="0">
                <a:latin typeface="Arial" panose="020B0604020202020204" pitchFamily="34" charset="0"/>
                <a:cs typeface="Arial" panose="020B0604020202020204" pitchFamily="34" charset="0"/>
              </a:rPr>
              <a:t>DQN is not suitable for continuous problems. But as for our semi continuous problem we started with DQN</a:t>
            </a:r>
          </a:p>
          <a:p>
            <a:pPr>
              <a:lnSpc>
                <a:spcPct val="150000"/>
              </a:lnSpc>
              <a:spcAft>
                <a:spcPts val="1200"/>
              </a:spcAft>
            </a:pP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0E07134-DBC5-3F41-847E-A6FFD5EBE6C3}"/>
              </a:ext>
            </a:extLst>
          </p:cNvPr>
          <p:cNvPicPr>
            <a:picLocks noChangeAspect="1"/>
          </p:cNvPicPr>
          <p:nvPr/>
        </p:nvPicPr>
        <p:blipFill>
          <a:blip r:embed="rId3"/>
          <a:stretch>
            <a:fillRect/>
          </a:stretch>
        </p:blipFill>
        <p:spPr>
          <a:xfrm>
            <a:off x="2631016" y="3088217"/>
            <a:ext cx="5918097" cy="2657828"/>
          </a:xfrm>
          <a:prstGeom prst="rect">
            <a:avLst/>
          </a:prstGeom>
        </p:spPr>
      </p:pic>
      <p:sp>
        <p:nvSpPr>
          <p:cNvPr id="9" name="Rectangle 8">
            <a:extLst>
              <a:ext uri="{FF2B5EF4-FFF2-40B4-BE49-F238E27FC236}">
                <a16:creationId xmlns:a16="http://schemas.microsoft.com/office/drawing/2014/main" id="{E76F3529-7061-7144-9E17-3E53089E6A47}"/>
              </a:ext>
            </a:extLst>
          </p:cNvPr>
          <p:cNvSpPr/>
          <p:nvPr/>
        </p:nvSpPr>
        <p:spPr>
          <a:xfrm>
            <a:off x="604434" y="5959378"/>
            <a:ext cx="910172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My SC-DQN implementation is built on top of this open source reference by </a:t>
            </a:r>
            <a:r>
              <a:rPr lang="en-US" dirty="0">
                <a:latin typeface="Arial" panose="020B0604020202020204" pitchFamily="34" charset="0"/>
                <a:cs typeface="Arial" panose="020B0604020202020204" pitchFamily="34" charset="0"/>
                <a:hlinkClick r:id="rId4"/>
              </a:rPr>
              <a:t>Yash Patel </a:t>
            </a:r>
            <a:endParaRPr lang="en-US" dirty="0"/>
          </a:p>
        </p:txBody>
      </p:sp>
    </p:spTree>
    <p:extLst>
      <p:ext uri="{BB962C8B-B14F-4D97-AF65-F5344CB8AC3E}">
        <p14:creationId xmlns:p14="http://schemas.microsoft.com/office/powerpoint/2010/main" val="334687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Augmentation with Domain Randomization</a:t>
            </a:r>
          </a:p>
        </p:txBody>
      </p:sp>
      <p:sp>
        <p:nvSpPr>
          <p:cNvPr id="4" name="Content Placeholder 2">
            <a:extLst>
              <a:ext uri="{FF2B5EF4-FFF2-40B4-BE49-F238E27FC236}">
                <a16:creationId xmlns:a16="http://schemas.microsoft.com/office/drawing/2014/main" id="{DDA66C11-020A-BD4C-83E9-6A25CCEB7529}"/>
              </a:ext>
            </a:extLst>
          </p:cNvPr>
          <p:cNvSpPr txBox="1">
            <a:spLocks/>
          </p:cNvSpPr>
          <p:nvPr/>
        </p:nvSpPr>
        <p:spPr>
          <a:xfrm>
            <a:off x="547868" y="1666391"/>
            <a:ext cx="10805931"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1200"/>
              </a:spcAft>
            </a:pPr>
            <a:r>
              <a:rPr lang="en-US" dirty="0">
                <a:latin typeface="Arial" panose="020B0604020202020204" pitchFamily="34" charset="0"/>
                <a:cs typeface="Arial" panose="020B0604020202020204" pitchFamily="34" charset="0"/>
              </a:rPr>
              <a:t>To ensure the sim2real, and let our agent to experiencing different </a:t>
            </a:r>
            <a:r>
              <a:rPr lang="en-US" dirty="0" err="1">
                <a:latin typeface="Arial" panose="020B0604020202020204" pitchFamily="34" charset="0"/>
                <a:cs typeface="Arial" panose="020B0604020202020204" pitchFamily="34" charset="0"/>
              </a:rPr>
              <a:t>enviorment</a:t>
            </a:r>
            <a:r>
              <a:rPr lang="en-US" dirty="0">
                <a:latin typeface="Arial" panose="020B0604020202020204" pitchFamily="34" charset="0"/>
                <a:cs typeface="Arial" panose="020B0604020202020204" pitchFamily="34" charset="0"/>
              </a:rPr>
              <a:t> as much as possible during </a:t>
            </a:r>
            <a:r>
              <a:rPr lang="en-US" dirty="0" err="1">
                <a:latin typeface="Arial" panose="020B0604020202020204" pitchFamily="34" charset="0"/>
                <a:cs typeface="Arial" panose="020B0604020202020204" pitchFamily="34" charset="0"/>
              </a:rPr>
              <a:t>trainining</a:t>
            </a:r>
            <a:r>
              <a:rPr lang="en-US" dirty="0">
                <a:latin typeface="Arial" panose="020B0604020202020204" pitchFamily="34" charset="0"/>
                <a:cs typeface="Arial" panose="020B0604020202020204" pitchFamily="34" charset="0"/>
              </a:rPr>
              <a:t>, I applied Uniform Domain Randomization that proposed by this paper </a:t>
            </a:r>
            <a:r>
              <a:rPr lang="en-US" b="1" dirty="0">
                <a:hlinkClick r:id="rId3"/>
              </a:rPr>
              <a:t>Domain Randomization for Transferring Deep Neural Networks from Simulation to the Real World</a:t>
            </a:r>
            <a:r>
              <a:rPr lang="en-US" b="1" dirty="0"/>
              <a:t>, </a:t>
            </a:r>
            <a:r>
              <a:rPr lang="en-US" dirty="0"/>
              <a:t>to randomized the agent’s starting balance, starting date and more.</a:t>
            </a:r>
            <a:endParaRPr lang="en-US" b="1" dirty="0"/>
          </a:p>
          <a:p>
            <a:pPr>
              <a:lnSpc>
                <a:spcPct val="150000"/>
              </a:lnSpc>
              <a:spcAft>
                <a:spcPts val="1200"/>
              </a:spcAft>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AC01DE4-47DD-A64E-B08F-F72CC06F7B06}"/>
              </a:ext>
            </a:extLst>
          </p:cNvPr>
          <p:cNvPicPr>
            <a:picLocks noChangeAspect="1"/>
          </p:cNvPicPr>
          <p:nvPr/>
        </p:nvPicPr>
        <p:blipFill>
          <a:blip r:embed="rId4"/>
          <a:stretch>
            <a:fillRect/>
          </a:stretch>
        </p:blipFill>
        <p:spPr>
          <a:xfrm>
            <a:off x="547868" y="3222977"/>
            <a:ext cx="3807178" cy="3286538"/>
          </a:xfrm>
          <a:prstGeom prst="rect">
            <a:avLst/>
          </a:prstGeom>
        </p:spPr>
      </p:pic>
      <p:pic>
        <p:nvPicPr>
          <p:cNvPr id="7" name="Picture 6">
            <a:extLst>
              <a:ext uri="{FF2B5EF4-FFF2-40B4-BE49-F238E27FC236}">
                <a16:creationId xmlns:a16="http://schemas.microsoft.com/office/drawing/2014/main" id="{628985F5-6CD5-2448-939D-589C05546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1035" y="3222977"/>
            <a:ext cx="7210879" cy="2040653"/>
          </a:xfrm>
          <a:prstGeom prst="rect">
            <a:avLst/>
          </a:prstGeom>
        </p:spPr>
      </p:pic>
    </p:spTree>
    <p:extLst>
      <p:ext uri="{BB962C8B-B14F-4D97-AF65-F5344CB8AC3E}">
        <p14:creationId xmlns:p14="http://schemas.microsoft.com/office/powerpoint/2010/main" val="376518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 </a:t>
            </a:r>
            <a:r>
              <a:rPr lang="en-US" dirty="0"/>
              <a:t>SC-</a:t>
            </a:r>
            <a:r>
              <a:rPr lang="en-US" b="1" dirty="0"/>
              <a:t>DQN with LSTM</a:t>
            </a:r>
            <a:endParaRPr lang="en-US" sz="3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Our problem is a semi continuous problem. </a:t>
            </a:r>
            <a:r>
              <a:rPr lang="en-US" dirty="0">
                <a:latin typeface="Arial" panose="020B0604020202020204" pitchFamily="34" charset="0"/>
                <a:cs typeface="Arial" panose="020B0604020202020204" pitchFamily="34" charset="0"/>
              </a:rPr>
              <a:t>We do have discrete actions: Buy. Sell and Hold. But we also have continuous number of shares we can buy/sell</a:t>
            </a:r>
          </a:p>
          <a:p>
            <a:pPr>
              <a:lnSpc>
                <a:spcPct val="150000"/>
              </a:lnSpc>
              <a:spcAft>
                <a:spcPts val="1200"/>
              </a:spcAft>
            </a:pPr>
            <a:r>
              <a:rPr lang="en-US" dirty="0">
                <a:latin typeface="Arial" panose="020B0604020202020204" pitchFamily="34" charset="0"/>
                <a:cs typeface="Arial" panose="020B0604020202020204" pitchFamily="34" charset="0"/>
              </a:rPr>
              <a:t>I utilized the LSTM as the main architecture for our agent’s action prediction model </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18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 </a:t>
            </a:r>
            <a:r>
              <a:rPr lang="en-US" dirty="0"/>
              <a:t>SC-</a:t>
            </a:r>
            <a:r>
              <a:rPr lang="en-US" b="1" dirty="0"/>
              <a:t>DQN - Results</a:t>
            </a:r>
            <a:endParaRPr lang="en-US" sz="3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CA9309-B21F-A846-8B06-216964A756C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14822" y="1822450"/>
            <a:ext cx="3810000" cy="3213100"/>
          </a:xfrm>
          <a:prstGeom prst="rect">
            <a:avLst/>
          </a:prstGeom>
        </p:spPr>
      </p:pic>
      <p:pic>
        <p:nvPicPr>
          <p:cNvPr id="8" name="Picture 7">
            <a:extLst>
              <a:ext uri="{FF2B5EF4-FFF2-40B4-BE49-F238E27FC236}">
                <a16:creationId xmlns:a16="http://schemas.microsoft.com/office/drawing/2014/main" id="{7C4D2ABC-94F2-6B46-9321-F7919F6572F8}"/>
              </a:ext>
            </a:extLst>
          </p:cNvPr>
          <p:cNvPicPr>
            <a:picLocks noChangeAspect="1"/>
          </p:cNvPicPr>
          <p:nvPr/>
        </p:nvPicPr>
        <p:blipFill>
          <a:blip r:embed="rId4"/>
          <a:stretch>
            <a:fillRect/>
          </a:stretch>
        </p:blipFill>
        <p:spPr>
          <a:xfrm>
            <a:off x="292099" y="1647472"/>
            <a:ext cx="6127181" cy="3748617"/>
          </a:xfrm>
          <a:prstGeom prst="rect">
            <a:avLst/>
          </a:prstGeom>
        </p:spPr>
      </p:pic>
    </p:spTree>
    <p:extLst>
      <p:ext uri="{BB962C8B-B14F-4D97-AF65-F5344CB8AC3E}">
        <p14:creationId xmlns:p14="http://schemas.microsoft.com/office/powerpoint/2010/main" val="2330425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a:t>
            </a:r>
            <a:endParaRPr lang="en-US" sz="34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29E891AE-1668-D448-B7AA-1CCA80840E2F}"/>
              </a:ext>
            </a:extLst>
          </p:cNvPr>
          <p:cNvSpPr>
            <a:spLocks noGrp="1"/>
          </p:cNvSpPr>
          <p:nvPr>
            <p:ph idx="1"/>
          </p:nvPr>
        </p:nvSpPr>
        <p:spPr>
          <a:xfrm>
            <a:off x="576233" y="1747805"/>
            <a:ext cx="5519767" cy="179858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Our problem is a semi continuous problem. </a:t>
            </a:r>
            <a:r>
              <a:rPr lang="en-US" dirty="0">
                <a:latin typeface="Arial" panose="020B0604020202020204" pitchFamily="34" charset="0"/>
                <a:cs typeface="Arial" panose="020B0604020202020204" pitchFamily="34" charset="0"/>
              </a:rPr>
              <a:t>We do have discrete actions: Buy. Sell and Hold. But we also have continuous number of shares we can buy/sell</a:t>
            </a:r>
          </a:p>
          <a:p>
            <a:pPr>
              <a:lnSpc>
                <a:spcPct val="150000"/>
              </a:lnSpc>
              <a:spcAft>
                <a:spcPts val="1200"/>
              </a:spcAft>
            </a:pPr>
            <a:r>
              <a:rPr lang="en-US" dirty="0">
                <a:latin typeface="Arial" panose="020B0604020202020204" pitchFamily="34" charset="0"/>
                <a:cs typeface="Arial" panose="020B0604020202020204" pitchFamily="34" charset="0"/>
              </a:rPr>
              <a:t>I utilized the LSTM as the main architecture for our agent’s action prediction model with more layers</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6950D83-4834-364A-AE4D-8F3F20CFE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564" y="1836351"/>
            <a:ext cx="4530640" cy="4113472"/>
          </a:xfrm>
          <a:prstGeom prst="rect">
            <a:avLst/>
          </a:prstGeom>
        </p:spPr>
      </p:pic>
    </p:spTree>
    <p:extLst>
      <p:ext uri="{BB962C8B-B14F-4D97-AF65-F5344CB8AC3E}">
        <p14:creationId xmlns:p14="http://schemas.microsoft.com/office/powerpoint/2010/main" val="300598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 Results </a:t>
            </a:r>
            <a:endParaRPr lang="en-US" sz="3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D5FF416-7614-EC4A-8575-79DA0EC35C7D}"/>
              </a:ext>
            </a:extLst>
          </p:cNvPr>
          <p:cNvPicPr>
            <a:picLocks noChangeAspect="1"/>
          </p:cNvPicPr>
          <p:nvPr/>
        </p:nvPicPr>
        <p:blipFill>
          <a:blip r:embed="rId3"/>
          <a:stretch>
            <a:fillRect/>
          </a:stretch>
        </p:blipFill>
        <p:spPr>
          <a:xfrm>
            <a:off x="2515304" y="1681339"/>
            <a:ext cx="6886433" cy="4098572"/>
          </a:xfrm>
          <a:prstGeom prst="rect">
            <a:avLst/>
          </a:prstGeom>
        </p:spPr>
      </p:pic>
    </p:spTree>
    <p:extLst>
      <p:ext uri="{BB962C8B-B14F-4D97-AF65-F5344CB8AC3E}">
        <p14:creationId xmlns:p14="http://schemas.microsoft.com/office/powerpoint/2010/main" val="173003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Problem Statement</a:t>
            </a:r>
          </a:p>
        </p:txBody>
      </p:sp>
      <p:sp>
        <p:nvSpPr>
          <p:cNvPr id="3" name="Content Placeholder 2"/>
          <p:cNvSpPr>
            <a:spLocks noGrp="1"/>
          </p:cNvSpPr>
          <p:nvPr>
            <p:ph idx="1"/>
          </p:nvPr>
        </p:nvSpPr>
        <p:spPr>
          <a:xfrm>
            <a:off x="576151" y="1440074"/>
            <a:ext cx="10805931" cy="476704"/>
          </a:xfrm>
        </p:spPr>
        <p:txBody>
          <a:bodyPr vert="horz" lIns="91440" tIns="45720" rIns="91440" bIns="45720" rtlCol="0">
            <a:noAutofit/>
          </a:bodyPr>
          <a:lstStyle/>
          <a:p>
            <a:pPr>
              <a:lnSpc>
                <a:spcPct val="150000"/>
              </a:lnSpc>
              <a:spcAft>
                <a:spcPts val="1200"/>
              </a:spcAft>
            </a:pPr>
            <a:r>
              <a:rPr lang="en-US" dirty="0">
                <a:latin typeface="Arial" panose="020B0604020202020204" pitchFamily="34" charset="0"/>
                <a:cs typeface="Arial" panose="020B0604020202020204" pitchFamily="34" charset="0"/>
              </a:rPr>
              <a:t>In late 2008, the stock market crashed due to the </a:t>
            </a:r>
            <a:r>
              <a:rPr lang="en-US" b="1" dirty="0">
                <a:latin typeface="Arial" panose="020B0604020202020204" pitchFamily="34" charset="0"/>
                <a:cs typeface="Arial" panose="020B0604020202020204" pitchFamily="34" charset="0"/>
              </a:rPr>
              <a:t>Subprime Mortgage Crisis</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The machine learning technologies back then were not as advanced and not as accessible as now in 2020 </a:t>
            </a:r>
          </a:p>
        </p:txBody>
      </p:sp>
      <p:sp>
        <p:nvSpPr>
          <p:cNvPr id="9" name="Content Placeholder 7">
            <a:extLst>
              <a:ext uri="{FF2B5EF4-FFF2-40B4-BE49-F238E27FC236}">
                <a16:creationId xmlns:a16="http://schemas.microsoft.com/office/drawing/2014/main" id="{C234E4F0-5717-8E4D-91B0-5F826E98FDEA}"/>
              </a:ext>
            </a:extLst>
          </p:cNvPr>
          <p:cNvSpPr txBox="1">
            <a:spLocks/>
          </p:cNvSpPr>
          <p:nvPr/>
        </p:nvSpPr>
        <p:spPr>
          <a:xfrm>
            <a:off x="612379" y="5821715"/>
            <a:ext cx="10393975" cy="88931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4100"/>
              </a:spcBef>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C696C8B-BDE5-324E-9EA2-D7445796C1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0508" y="2477567"/>
            <a:ext cx="8401191" cy="4073910"/>
          </a:xfrm>
          <a:prstGeom prst="rect">
            <a:avLst/>
          </a:prstGeom>
        </p:spPr>
      </p:pic>
    </p:spTree>
    <p:extLst>
      <p:ext uri="{BB962C8B-B14F-4D97-AF65-F5344CB8AC3E}">
        <p14:creationId xmlns:p14="http://schemas.microsoft.com/office/powerpoint/2010/main" val="317610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 UDR - Results </a:t>
            </a:r>
            <a:endParaRPr lang="en-US" sz="3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7BC8E04-8BD7-C54F-8963-A2FAC15DBA0D}"/>
              </a:ext>
            </a:extLst>
          </p:cNvPr>
          <p:cNvPicPr>
            <a:picLocks noChangeAspect="1"/>
          </p:cNvPicPr>
          <p:nvPr/>
        </p:nvPicPr>
        <p:blipFill>
          <a:blip r:embed="rId3"/>
          <a:stretch>
            <a:fillRect/>
          </a:stretch>
        </p:blipFill>
        <p:spPr>
          <a:xfrm>
            <a:off x="2563989" y="1907115"/>
            <a:ext cx="7064022" cy="4403837"/>
          </a:xfrm>
          <a:prstGeom prst="rect">
            <a:avLst/>
          </a:prstGeom>
        </p:spPr>
      </p:pic>
    </p:spTree>
    <p:extLst>
      <p:ext uri="{BB962C8B-B14F-4D97-AF65-F5344CB8AC3E}">
        <p14:creationId xmlns:p14="http://schemas.microsoft.com/office/powerpoint/2010/main" val="1796930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F88DF03-E8CD-1B4D-94AA-95152E6B2942}"/>
              </a:ext>
            </a:extLst>
          </p:cNvPr>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Transfer learning from learning with Microsoft data to Apple data</a:t>
            </a:r>
          </a:p>
        </p:txBody>
      </p:sp>
      <p:pic>
        <p:nvPicPr>
          <p:cNvPr id="10" name="Picture 9">
            <a:extLst>
              <a:ext uri="{FF2B5EF4-FFF2-40B4-BE49-F238E27FC236}">
                <a16:creationId xmlns:a16="http://schemas.microsoft.com/office/drawing/2014/main" id="{48A368EA-F8DA-A245-BB5D-D2653C97C71B}"/>
              </a:ext>
            </a:extLst>
          </p:cNvPr>
          <p:cNvPicPr>
            <a:picLocks noChangeAspect="1"/>
          </p:cNvPicPr>
          <p:nvPr/>
        </p:nvPicPr>
        <p:blipFill>
          <a:blip r:embed="rId3"/>
          <a:stretch>
            <a:fillRect/>
          </a:stretch>
        </p:blipFill>
        <p:spPr>
          <a:xfrm>
            <a:off x="2695813" y="2385147"/>
            <a:ext cx="6800374" cy="3827639"/>
          </a:xfrm>
          <a:prstGeom prst="rect">
            <a:avLst/>
          </a:prstGeom>
        </p:spPr>
      </p:pic>
    </p:spTree>
    <p:extLst>
      <p:ext uri="{BB962C8B-B14F-4D97-AF65-F5344CB8AC3E}">
        <p14:creationId xmlns:p14="http://schemas.microsoft.com/office/powerpoint/2010/main" val="165553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F88DF03-E8CD-1B4D-94AA-95152E6B2942}"/>
              </a:ext>
            </a:extLst>
          </p:cNvPr>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Transfer learning from learning with Microsoft data to Apple data</a:t>
            </a:r>
          </a:p>
        </p:txBody>
      </p:sp>
      <p:pic>
        <p:nvPicPr>
          <p:cNvPr id="5" name="Picture 4">
            <a:extLst>
              <a:ext uri="{FF2B5EF4-FFF2-40B4-BE49-F238E27FC236}">
                <a16:creationId xmlns:a16="http://schemas.microsoft.com/office/drawing/2014/main" id="{E829877E-72C4-094B-865C-18E93FFB0E56}"/>
              </a:ext>
            </a:extLst>
          </p:cNvPr>
          <p:cNvPicPr>
            <a:picLocks noChangeAspect="1"/>
          </p:cNvPicPr>
          <p:nvPr/>
        </p:nvPicPr>
        <p:blipFill>
          <a:blip r:embed="rId3"/>
          <a:stretch>
            <a:fillRect/>
          </a:stretch>
        </p:blipFill>
        <p:spPr>
          <a:xfrm>
            <a:off x="2143897" y="2446931"/>
            <a:ext cx="6987745" cy="3955706"/>
          </a:xfrm>
          <a:prstGeom prst="rect">
            <a:avLst/>
          </a:prstGeom>
        </p:spPr>
      </p:pic>
    </p:spTree>
    <p:extLst>
      <p:ext uri="{BB962C8B-B14F-4D97-AF65-F5344CB8AC3E}">
        <p14:creationId xmlns:p14="http://schemas.microsoft.com/office/powerpoint/2010/main" val="254304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F88DF03-E8CD-1B4D-94AA-95152E6B2942}"/>
              </a:ext>
            </a:extLst>
          </p:cNvPr>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Transfer learning from learning with Microsoft data to Apple data</a:t>
            </a:r>
          </a:p>
        </p:txBody>
      </p:sp>
      <p:pic>
        <p:nvPicPr>
          <p:cNvPr id="4" name="Picture 3">
            <a:extLst>
              <a:ext uri="{FF2B5EF4-FFF2-40B4-BE49-F238E27FC236}">
                <a16:creationId xmlns:a16="http://schemas.microsoft.com/office/drawing/2014/main" id="{8C64BEE4-A1F3-EC49-9136-57BB3A8FD394}"/>
              </a:ext>
            </a:extLst>
          </p:cNvPr>
          <p:cNvPicPr>
            <a:picLocks noChangeAspect="1"/>
          </p:cNvPicPr>
          <p:nvPr/>
        </p:nvPicPr>
        <p:blipFill>
          <a:blip r:embed="rId3"/>
          <a:stretch>
            <a:fillRect/>
          </a:stretch>
        </p:blipFill>
        <p:spPr>
          <a:xfrm>
            <a:off x="3107267" y="2539295"/>
            <a:ext cx="7136484" cy="4039906"/>
          </a:xfrm>
          <a:prstGeom prst="rect">
            <a:avLst/>
          </a:prstGeom>
        </p:spPr>
      </p:pic>
    </p:spTree>
    <p:extLst>
      <p:ext uri="{BB962C8B-B14F-4D97-AF65-F5344CB8AC3E}">
        <p14:creationId xmlns:p14="http://schemas.microsoft.com/office/powerpoint/2010/main" val="355337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2 – </a:t>
            </a:r>
            <a:r>
              <a:rPr lang="en-US" b="1" dirty="0"/>
              <a:t>Actor</a:t>
            </a:r>
            <a:r>
              <a:rPr lang="en-US" dirty="0"/>
              <a:t>-</a:t>
            </a:r>
            <a:r>
              <a:rPr lang="en-US" b="1" dirty="0"/>
              <a:t>critic model</a:t>
            </a:r>
            <a:r>
              <a:rPr lang="en-US" dirty="0"/>
              <a:t> </a:t>
            </a:r>
            <a:endParaRPr lang="en-US" sz="3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marL="0" indent="0">
              <a:lnSpc>
                <a:spcPct val="150000"/>
              </a:lnSpc>
              <a:spcAft>
                <a:spcPts val="1200"/>
              </a:spcAft>
              <a:buNone/>
            </a:pPr>
            <a:r>
              <a:rPr lang="en-US" sz="1600" dirty="0">
                <a:solidFill>
                  <a:schemeClr val="tx1">
                    <a:lumMod val="65000"/>
                    <a:lumOff val="35000"/>
                  </a:schemeClr>
                </a:solidFill>
                <a:latin typeface="Arial" panose="020B0604020202020204" pitchFamily="34" charset="0"/>
                <a:cs typeface="Arial" panose="020B0604020202020204" pitchFamily="34" charset="0"/>
              </a:rPr>
              <a:t>Try out a real continuous 2 input duel model approach</a:t>
            </a:r>
          </a:p>
          <a:p>
            <a:pPr marL="0" indent="0">
              <a:lnSpc>
                <a:spcPct val="150000"/>
              </a:lnSpc>
              <a:spcAft>
                <a:spcPts val="1200"/>
              </a:spcAft>
              <a:buNone/>
            </a:pPr>
            <a:endParaRPr lang="en-US" dirty="0">
              <a:latin typeface="Arial" panose="020B0604020202020204" pitchFamily="34" charset="0"/>
              <a:cs typeface="Arial" panose="020B0604020202020204" pitchFamily="34" charset="0"/>
            </a:endParaRPr>
          </a:p>
          <a:p>
            <a:pPr marL="0" indent="0">
              <a:lnSpc>
                <a:spcPct val="150000"/>
              </a:lnSpc>
              <a:spcAft>
                <a:spcPts val="1200"/>
              </a:spcAft>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35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2 – </a:t>
            </a:r>
            <a:r>
              <a:rPr lang="en-US" b="1" dirty="0"/>
              <a:t>Actor</a:t>
            </a:r>
            <a:r>
              <a:rPr lang="en-US" dirty="0"/>
              <a:t>-</a:t>
            </a:r>
            <a:r>
              <a:rPr lang="en-US" b="1" dirty="0"/>
              <a:t>critic model</a:t>
            </a:r>
            <a:r>
              <a:rPr lang="en-US" dirty="0"/>
              <a:t> - Results</a:t>
            </a:r>
            <a:endParaRPr lang="en-US" sz="3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268F41A-1644-1C48-997B-473BD2B5A9B8}"/>
              </a:ext>
            </a:extLst>
          </p:cNvPr>
          <p:cNvPicPr>
            <a:picLocks noChangeAspect="1"/>
          </p:cNvPicPr>
          <p:nvPr/>
        </p:nvPicPr>
        <p:blipFill>
          <a:blip r:embed="rId3"/>
          <a:stretch>
            <a:fillRect/>
          </a:stretch>
        </p:blipFill>
        <p:spPr>
          <a:xfrm>
            <a:off x="2510719" y="1907115"/>
            <a:ext cx="7170562" cy="4484447"/>
          </a:xfrm>
          <a:prstGeom prst="rect">
            <a:avLst/>
          </a:prstGeom>
        </p:spPr>
      </p:pic>
    </p:spTree>
    <p:extLst>
      <p:ext uri="{BB962C8B-B14F-4D97-AF65-F5344CB8AC3E}">
        <p14:creationId xmlns:p14="http://schemas.microsoft.com/office/powerpoint/2010/main" val="284612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687212" cy="1208868"/>
          </a:xfrm>
        </p:spPr>
        <p:txBody>
          <a:bodyPr>
            <a:normAutofit/>
          </a:bodyPr>
          <a:lstStyle/>
          <a:p>
            <a:r>
              <a:rPr lang="en-US" sz="3400" dirty="0">
                <a:latin typeface="Arial" panose="020B0604020202020204" pitchFamily="34" charset="0"/>
                <a:cs typeface="Arial" panose="020B0604020202020204" pitchFamily="34" charset="0"/>
              </a:rPr>
              <a:t>Future Works – </a:t>
            </a:r>
            <a:r>
              <a:rPr lang="en-US" b="1" dirty="0"/>
              <a:t>Actor</a:t>
            </a:r>
            <a:r>
              <a:rPr lang="en-US" dirty="0"/>
              <a:t>-</a:t>
            </a:r>
            <a:r>
              <a:rPr lang="en-US" b="1" dirty="0"/>
              <a:t>critic model</a:t>
            </a:r>
            <a:r>
              <a:rPr lang="en-US" dirty="0"/>
              <a:t> with LSTM and more</a:t>
            </a:r>
            <a:endParaRPr lang="en-US" sz="3400"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E95266AA-C072-3944-AD1C-2AA422C418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182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687212" cy="1208868"/>
          </a:xfrm>
        </p:spPr>
        <p:txBody>
          <a:bodyPr>
            <a:normAutofit/>
          </a:bodyPr>
          <a:lstStyle/>
          <a:p>
            <a:r>
              <a:rPr lang="en-US" sz="3400" dirty="0">
                <a:latin typeface="Arial" panose="020B0604020202020204" pitchFamily="34" charset="0"/>
                <a:cs typeface="Arial" panose="020B0604020202020204" pitchFamily="34" charset="0"/>
              </a:rPr>
              <a:t>Future Works – con</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marL="0" indent="0">
              <a:lnSpc>
                <a:spcPct val="150000"/>
              </a:lnSpc>
              <a:spcAft>
                <a:spcPts val="1200"/>
              </a:spcAft>
              <a:buNone/>
            </a:pPr>
            <a:r>
              <a:rPr lang="en-US" sz="1600" dirty="0">
                <a:latin typeface="Arial" panose="020B0604020202020204" pitchFamily="34" charset="0"/>
                <a:cs typeface="Arial" panose="020B0604020202020204" pitchFamily="34" charset="0"/>
              </a:rPr>
              <a:t>Work with COVID data for penalty and rewards on training policies </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415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687212" cy="1208868"/>
          </a:xfrm>
        </p:spPr>
        <p:txBody>
          <a:bodyPr>
            <a:normAutofit/>
          </a:bodyPr>
          <a:lstStyle/>
          <a:p>
            <a:r>
              <a:rPr lang="en-US" sz="3400" dirty="0">
                <a:latin typeface="Arial" panose="020B0604020202020204" pitchFamily="34" charset="0"/>
                <a:cs typeface="Arial" panose="020B0604020202020204" pitchFamily="34" charset="0"/>
              </a:rPr>
              <a:t>Summary</a:t>
            </a:r>
          </a:p>
        </p:txBody>
      </p:sp>
      <p:sp>
        <p:nvSpPr>
          <p:cNvPr id="4" name="Rectangle 3">
            <a:extLst>
              <a:ext uri="{FF2B5EF4-FFF2-40B4-BE49-F238E27FC236}">
                <a16:creationId xmlns:a16="http://schemas.microsoft.com/office/drawing/2014/main" id="{DF263B8E-6CAB-7A4F-9259-1056D35E5C01}"/>
              </a:ext>
            </a:extLst>
          </p:cNvPr>
          <p:cNvSpPr/>
          <p:nvPr/>
        </p:nvSpPr>
        <p:spPr>
          <a:xfrm>
            <a:off x="477341" y="2130503"/>
            <a:ext cx="6664863" cy="3693319"/>
          </a:xfrm>
          <a:prstGeom prst="rect">
            <a:avLst/>
          </a:prstGeom>
        </p:spPr>
        <p:txBody>
          <a:bodyPr wrap="square">
            <a:spAutoFit/>
          </a:bodyPr>
          <a:lstStyle/>
          <a:p>
            <a:r>
              <a:rPr lang="en-US" b="1" dirty="0">
                <a:latin typeface="Helvetica Neue" panose="02000503000000020004" pitchFamily="2" charset="0"/>
              </a:rPr>
              <a:t>This experiment shows there is still a lot of factors to train and affect the agent’s performance. As you can see from the right. Not all the runs with the same agents can produce consistent outputs due to the model is still basically relying on the random sampling action that determine by the epsilon, even  with lower epsilon during testing.</a:t>
            </a:r>
          </a:p>
          <a:p>
            <a:endParaRPr lang="en-US" dirty="0">
              <a:latin typeface="Helvetica Neue" panose="02000503000000020004" pitchFamily="2" charset="0"/>
            </a:endParaRPr>
          </a:p>
          <a:p>
            <a:endParaRPr lang="en-US" dirty="0">
              <a:latin typeface="Helvetica Neue" panose="02000503000000020004" pitchFamily="2" charset="0"/>
            </a:endParaRPr>
          </a:p>
          <a:p>
            <a:r>
              <a:rPr lang="en-US" dirty="0">
                <a:latin typeface="Helvetica Neue" panose="02000503000000020004" pitchFamily="2" charset="0"/>
              </a:rPr>
              <a:t>Other works:</a:t>
            </a:r>
          </a:p>
          <a:p>
            <a:r>
              <a:rPr lang="en-US" dirty="0">
                <a:latin typeface="Helvetica Neue" panose="02000503000000020004" pitchFamily="2" charset="0"/>
              </a:rPr>
              <a:t>Heavily enhanced the </a:t>
            </a:r>
            <a:r>
              <a:rPr lang="en-US" dirty="0" err="1">
                <a:latin typeface="Helvetica Neue" panose="02000503000000020004" pitchFamily="2" charset="0"/>
              </a:rPr>
              <a:t>StockMarket</a:t>
            </a:r>
            <a:r>
              <a:rPr lang="en-US" dirty="0">
                <a:latin typeface="Helvetica Neue" panose="02000503000000020004" pitchFamily="2" charset="0"/>
              </a:rPr>
              <a:t> Gym Env</a:t>
            </a:r>
          </a:p>
          <a:p>
            <a:r>
              <a:rPr lang="en-US" dirty="0">
                <a:latin typeface="Helvetica Neue" panose="02000503000000020004" pitchFamily="2" charset="0"/>
              </a:rPr>
              <a:t>Try out different deep RL models</a:t>
            </a:r>
          </a:p>
          <a:p>
            <a:r>
              <a:rPr lang="en-US" dirty="0">
                <a:latin typeface="Helvetica Neue" panose="02000503000000020004" pitchFamily="2" charset="0"/>
              </a:rPr>
              <a:t>Modify the code from TF1 to TF2</a:t>
            </a:r>
            <a:endParaRPr lang="en-US" dirty="0">
              <a:effectLst/>
              <a:latin typeface="Helvetica Neue" panose="02000503000000020004" pitchFamily="2" charset="0"/>
            </a:endParaRPr>
          </a:p>
        </p:txBody>
      </p:sp>
      <p:sp>
        <p:nvSpPr>
          <p:cNvPr id="5" name="Rectangle 4">
            <a:extLst>
              <a:ext uri="{FF2B5EF4-FFF2-40B4-BE49-F238E27FC236}">
                <a16:creationId xmlns:a16="http://schemas.microsoft.com/office/drawing/2014/main" id="{D67F5072-7ED6-7143-B644-CE81C81362C0}"/>
              </a:ext>
            </a:extLst>
          </p:cNvPr>
          <p:cNvSpPr/>
          <p:nvPr/>
        </p:nvSpPr>
        <p:spPr>
          <a:xfrm>
            <a:off x="225292" y="5823822"/>
            <a:ext cx="9006278" cy="646331"/>
          </a:xfrm>
          <a:prstGeom prst="rect">
            <a:avLst/>
          </a:prstGeom>
        </p:spPr>
        <p:txBody>
          <a:bodyPr wrap="square">
            <a:spAutoFit/>
          </a:bodyPr>
          <a:lstStyle/>
          <a:p>
            <a:r>
              <a:rPr lang="en-US" sz="3600" dirty="0">
                <a:hlinkClick r:id="rId3"/>
              </a:rPr>
              <a:t>https://github.com/heng2j/RL-Trade</a:t>
            </a:r>
            <a:endParaRPr lang="en-US" sz="3600" dirty="0"/>
          </a:p>
        </p:txBody>
      </p:sp>
      <p:pic>
        <p:nvPicPr>
          <p:cNvPr id="9" name="Picture 8">
            <a:extLst>
              <a:ext uri="{FF2B5EF4-FFF2-40B4-BE49-F238E27FC236}">
                <a16:creationId xmlns:a16="http://schemas.microsoft.com/office/drawing/2014/main" id="{0C64BDB6-0633-F54A-A355-CB11621B5B22}"/>
              </a:ext>
            </a:extLst>
          </p:cNvPr>
          <p:cNvPicPr>
            <a:picLocks noChangeAspect="1"/>
          </p:cNvPicPr>
          <p:nvPr/>
        </p:nvPicPr>
        <p:blipFill>
          <a:blip r:embed="rId4"/>
          <a:stretch>
            <a:fillRect/>
          </a:stretch>
        </p:blipFill>
        <p:spPr>
          <a:xfrm>
            <a:off x="7712208" y="4252469"/>
            <a:ext cx="4254500" cy="2501900"/>
          </a:xfrm>
          <a:prstGeom prst="rect">
            <a:avLst/>
          </a:prstGeom>
        </p:spPr>
      </p:pic>
      <p:pic>
        <p:nvPicPr>
          <p:cNvPr id="10" name="Picture 9">
            <a:extLst>
              <a:ext uri="{FF2B5EF4-FFF2-40B4-BE49-F238E27FC236}">
                <a16:creationId xmlns:a16="http://schemas.microsoft.com/office/drawing/2014/main" id="{56F1FAAA-33BE-9242-9BDB-2227D61A9878}"/>
              </a:ext>
            </a:extLst>
          </p:cNvPr>
          <p:cNvPicPr>
            <a:picLocks noChangeAspect="1"/>
          </p:cNvPicPr>
          <p:nvPr/>
        </p:nvPicPr>
        <p:blipFill>
          <a:blip r:embed="rId5"/>
          <a:stretch>
            <a:fillRect/>
          </a:stretch>
        </p:blipFill>
        <p:spPr>
          <a:xfrm>
            <a:off x="7629658" y="1479718"/>
            <a:ext cx="4419600" cy="2501900"/>
          </a:xfrm>
          <a:prstGeom prst="rect">
            <a:avLst/>
          </a:prstGeom>
        </p:spPr>
      </p:pic>
    </p:spTree>
    <p:extLst>
      <p:ext uri="{BB962C8B-B14F-4D97-AF65-F5344CB8AC3E}">
        <p14:creationId xmlns:p14="http://schemas.microsoft.com/office/powerpoint/2010/main" val="280074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Problem Statement</a:t>
            </a:r>
          </a:p>
        </p:txBody>
      </p:sp>
      <p:sp>
        <p:nvSpPr>
          <p:cNvPr id="3" name="Content Placeholder 2"/>
          <p:cNvSpPr>
            <a:spLocks noGrp="1"/>
          </p:cNvSpPr>
          <p:nvPr>
            <p:ph idx="1"/>
          </p:nvPr>
        </p:nvSpPr>
        <p:spPr>
          <a:xfrm>
            <a:off x="576151" y="1440074"/>
            <a:ext cx="10805931" cy="476704"/>
          </a:xfrm>
        </p:spPr>
        <p:txBody>
          <a:bodyPr vert="horz" lIns="91440" tIns="45720" rIns="91440" bIns="45720" rtlCol="0">
            <a:noAutofit/>
          </a:bodyPr>
          <a:lstStyle/>
          <a:p>
            <a:pPr>
              <a:lnSpc>
                <a:spcPct val="150000"/>
              </a:lnSpc>
              <a:spcAft>
                <a:spcPts val="1200"/>
              </a:spcAft>
            </a:pPr>
            <a:r>
              <a:rPr lang="en-US" dirty="0">
                <a:latin typeface="Arial" panose="020B0604020202020204" pitchFamily="34" charset="0"/>
                <a:cs typeface="Arial" panose="020B0604020202020204" pitchFamily="34" charset="0"/>
              </a:rPr>
              <a:t>As in 2020, humanity is facing an unprecedented crisis that due to the </a:t>
            </a:r>
            <a:r>
              <a:rPr lang="en-US" b="1" dirty="0">
                <a:latin typeface="Arial" panose="020B0604020202020204" pitchFamily="34" charset="0"/>
                <a:cs typeface="Arial" panose="020B0604020202020204" pitchFamily="34" charset="0"/>
              </a:rPr>
              <a:t>COVID-19</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For economy alone. We are facing a much more serious financial crisis at global scale </a:t>
            </a:r>
          </a:p>
          <a:p>
            <a:pPr>
              <a:lnSpc>
                <a:spcPct val="150000"/>
              </a:lnSpc>
              <a:spcAft>
                <a:spcPts val="1200"/>
              </a:spcAft>
            </a:pPr>
            <a:endParaRPr lang="en-US" dirty="0">
              <a:latin typeface="Arial" panose="020B0604020202020204" pitchFamily="34" charset="0"/>
              <a:cs typeface="Arial" panose="020B0604020202020204" pitchFamily="34" charset="0"/>
            </a:endParaRPr>
          </a:p>
        </p:txBody>
      </p:sp>
      <p:sp>
        <p:nvSpPr>
          <p:cNvPr id="9" name="Content Placeholder 7">
            <a:extLst>
              <a:ext uri="{FF2B5EF4-FFF2-40B4-BE49-F238E27FC236}">
                <a16:creationId xmlns:a16="http://schemas.microsoft.com/office/drawing/2014/main" id="{C234E4F0-5717-8E4D-91B0-5F826E98FDEA}"/>
              </a:ext>
            </a:extLst>
          </p:cNvPr>
          <p:cNvSpPr txBox="1">
            <a:spLocks/>
          </p:cNvSpPr>
          <p:nvPr/>
        </p:nvSpPr>
        <p:spPr>
          <a:xfrm>
            <a:off x="612379" y="5821715"/>
            <a:ext cx="10393975" cy="88931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4100"/>
              </a:spcBef>
            </a:pP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D919A6C-952E-3247-B741-5C5F9BED0614}"/>
              </a:ext>
            </a:extLst>
          </p:cNvPr>
          <p:cNvPicPr>
            <a:picLocks noChangeAspect="1"/>
          </p:cNvPicPr>
          <p:nvPr/>
        </p:nvPicPr>
        <p:blipFill>
          <a:blip r:embed="rId3"/>
          <a:stretch>
            <a:fillRect/>
          </a:stretch>
        </p:blipFill>
        <p:spPr>
          <a:xfrm>
            <a:off x="310038" y="2634383"/>
            <a:ext cx="4191000" cy="2349500"/>
          </a:xfrm>
          <a:prstGeom prst="rect">
            <a:avLst/>
          </a:prstGeom>
        </p:spPr>
      </p:pic>
      <p:pic>
        <p:nvPicPr>
          <p:cNvPr id="8" name="Picture 7">
            <a:extLst>
              <a:ext uri="{FF2B5EF4-FFF2-40B4-BE49-F238E27FC236}">
                <a16:creationId xmlns:a16="http://schemas.microsoft.com/office/drawing/2014/main" id="{3769F2CB-1701-5D4C-9837-B7932DC510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6675" y="2634383"/>
            <a:ext cx="7345287" cy="3324833"/>
          </a:xfrm>
          <a:prstGeom prst="rect">
            <a:avLst/>
          </a:prstGeom>
        </p:spPr>
      </p:pic>
    </p:spTree>
    <p:extLst>
      <p:ext uri="{BB962C8B-B14F-4D97-AF65-F5344CB8AC3E}">
        <p14:creationId xmlns:p14="http://schemas.microsoft.com/office/powerpoint/2010/main" val="784787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Problem Statement</a:t>
            </a:r>
          </a:p>
        </p:txBody>
      </p:sp>
      <p:sp>
        <p:nvSpPr>
          <p:cNvPr id="3" name="Content Placeholder 2"/>
          <p:cNvSpPr>
            <a:spLocks noGrp="1"/>
          </p:cNvSpPr>
          <p:nvPr>
            <p:ph idx="1"/>
          </p:nvPr>
        </p:nvSpPr>
        <p:spPr>
          <a:xfrm>
            <a:off x="406400" y="1509453"/>
            <a:ext cx="10805931" cy="476704"/>
          </a:xfrm>
        </p:spPr>
        <p:txBody>
          <a:bodyPr vert="horz" lIns="91440" tIns="45720" rIns="91440" bIns="45720" rtlCol="0">
            <a:noAutofit/>
          </a:bodyPr>
          <a:lstStyle/>
          <a:p>
            <a:pPr marL="0" indent="0">
              <a:lnSpc>
                <a:spcPct val="150000"/>
              </a:lnSpc>
              <a:spcAft>
                <a:spcPts val="1200"/>
              </a:spcAft>
              <a:buNone/>
            </a:pPr>
            <a:r>
              <a:rPr lang="en-US" sz="1600" dirty="0">
                <a:latin typeface="Arial" panose="020B0604020202020204" pitchFamily="34" charset="0"/>
                <a:cs typeface="Arial" panose="020B0604020202020204" pitchFamily="34" charset="0"/>
              </a:rPr>
              <a:t>As in 2020, more than a decade after the </a:t>
            </a:r>
            <a:r>
              <a:rPr lang="en-US" dirty="0">
                <a:latin typeface="Arial" panose="020B0604020202020204" pitchFamily="34" charset="0"/>
                <a:cs typeface="Arial" panose="020B0604020202020204" pitchFamily="34" charset="0"/>
              </a:rPr>
              <a:t>last financial crisis, with many AI breakthroughs in recent years, can we leverage machine learning to assist us to get over the on going financial gap?</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0" indent="0">
              <a:lnSpc>
                <a:spcPct val="150000"/>
              </a:lnSpc>
              <a:spcAft>
                <a:spcPts val="1200"/>
              </a:spcAft>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BC602E3-2202-8141-B289-FD4151B8682A}"/>
              </a:ext>
            </a:extLst>
          </p:cNvPr>
          <p:cNvPicPr>
            <a:picLocks noChangeAspect="1"/>
          </p:cNvPicPr>
          <p:nvPr/>
        </p:nvPicPr>
        <p:blipFill>
          <a:blip r:embed="rId3"/>
          <a:stretch>
            <a:fillRect/>
          </a:stretch>
        </p:blipFill>
        <p:spPr>
          <a:xfrm>
            <a:off x="2888365" y="2514050"/>
            <a:ext cx="5842000" cy="2984500"/>
          </a:xfrm>
          <a:prstGeom prst="rect">
            <a:avLst/>
          </a:prstGeom>
        </p:spPr>
      </p:pic>
      <p:sp>
        <p:nvSpPr>
          <p:cNvPr id="9" name="Content Placeholder 7">
            <a:extLst>
              <a:ext uri="{FF2B5EF4-FFF2-40B4-BE49-F238E27FC236}">
                <a16:creationId xmlns:a16="http://schemas.microsoft.com/office/drawing/2014/main" id="{C234E4F0-5717-8E4D-91B0-5F826E98FDEA}"/>
              </a:ext>
            </a:extLst>
          </p:cNvPr>
          <p:cNvSpPr txBox="1">
            <a:spLocks/>
          </p:cNvSpPr>
          <p:nvPr/>
        </p:nvSpPr>
        <p:spPr>
          <a:xfrm>
            <a:off x="612379" y="5821715"/>
            <a:ext cx="10393975" cy="88931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4100"/>
              </a:spcBef>
            </a:pP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F3DE798-05F8-6D48-B0FF-8B157A8F2E1C}"/>
              </a:ext>
            </a:extLst>
          </p:cNvPr>
          <p:cNvSpPr/>
          <p:nvPr/>
        </p:nvSpPr>
        <p:spPr>
          <a:xfrm>
            <a:off x="2931117" y="5660132"/>
            <a:ext cx="6096000" cy="646331"/>
          </a:xfrm>
          <a:prstGeom prst="rect">
            <a:avLst/>
          </a:prstGeom>
        </p:spPr>
        <p:txBody>
          <a:bodyPr>
            <a:spAutoFit/>
          </a:bodyPr>
          <a:lstStyle/>
          <a:p>
            <a:pPr algn="ctr"/>
            <a:r>
              <a:rPr lang="en-US" b="1" dirty="0">
                <a:latin typeface="Arial" panose="020B0604020202020204" pitchFamily="34" charset="0"/>
                <a:cs typeface="Arial" panose="020B0604020202020204" pitchFamily="34" charset="0"/>
              </a:rPr>
              <a:t>Can we leverage AI agent as an assistant to help us to hop over the financial gap year(s)?</a:t>
            </a: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018214A-9921-4F4A-BFC2-317F57E5A690}"/>
              </a:ext>
            </a:extLst>
          </p:cNvPr>
          <p:cNvSpPr/>
          <p:nvPr/>
        </p:nvSpPr>
        <p:spPr>
          <a:xfrm>
            <a:off x="298940" y="6468046"/>
            <a:ext cx="12011622" cy="400110"/>
          </a:xfrm>
          <a:prstGeom prst="rect">
            <a:avLst/>
          </a:prstGeom>
        </p:spPr>
        <p:txBody>
          <a:bodyPr wrap="none">
            <a:spAutoFit/>
          </a:bodyPr>
          <a:lstStyle/>
          <a:p>
            <a:pPr marL="171450" indent="-171450">
              <a:buFont typeface="Arial" panose="020B0604020202020204" pitchFamily="34" charset="0"/>
              <a:buChar char="•"/>
            </a:pPr>
            <a:r>
              <a:rPr lang="en-US" sz="1000" dirty="0">
                <a:solidFill>
                  <a:srgbClr val="C00000"/>
                </a:solidFill>
              </a:rPr>
              <a:t>Disclaimer – this project is simply an experiment to explore the feasibilities for apply machine learning in finance. There are many fin-techs and big financial companies are already doing this sim2real approach</a:t>
            </a:r>
          </a:p>
          <a:p>
            <a:pPr marL="628650" lvl="1" indent="-171450">
              <a:buFont typeface="Arial" panose="020B0604020202020204" pitchFamily="34" charset="0"/>
              <a:buChar char="•"/>
            </a:pPr>
            <a:r>
              <a:rPr lang="en-US" sz="1000" dirty="0">
                <a:solidFill>
                  <a:srgbClr val="C00000"/>
                </a:solidFill>
              </a:rPr>
              <a:t>For example </a:t>
            </a:r>
            <a:r>
              <a:rPr lang="en-US" sz="1000" dirty="0">
                <a:solidFill>
                  <a:srgbClr val="C00000"/>
                </a:solidFill>
                <a:hlinkClick r:id="rId4"/>
              </a:rPr>
              <a:t>JP Morgan’s ML trading on Foreign Exchange </a:t>
            </a:r>
            <a:endParaRPr lang="en-US" sz="1000" dirty="0">
              <a:solidFill>
                <a:srgbClr val="C00000"/>
              </a:solidFill>
            </a:endParaRPr>
          </a:p>
        </p:txBody>
      </p:sp>
    </p:spTree>
    <p:extLst>
      <p:ext uri="{BB962C8B-B14F-4D97-AF65-F5344CB8AC3E}">
        <p14:creationId xmlns:p14="http://schemas.microsoft.com/office/powerpoint/2010/main" val="109441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Why Reinforcement Learning?</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marL="0" indent="0">
              <a:lnSpc>
                <a:spcPct val="150000"/>
              </a:lnSpc>
              <a:spcAft>
                <a:spcPts val="1200"/>
              </a:spcAft>
              <a:buNone/>
            </a:pPr>
            <a:r>
              <a:rPr lang="en-US" b="1" dirty="0">
                <a:latin typeface="Arial" panose="020B0604020202020204" pitchFamily="34" charset="0"/>
                <a:cs typeface="Arial" panose="020B0604020202020204" pitchFamily="34" charset="0"/>
              </a:rPr>
              <a:t>Traditional timeseries analysis and predative approaches are deterministic and bounded by historical data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Basically turned it into a supervised learning problem</a:t>
            </a:r>
          </a:p>
          <a:p>
            <a:pPr>
              <a:lnSpc>
                <a:spcPct val="150000"/>
              </a:lnSpc>
              <a:spcAft>
                <a:spcPts val="1200"/>
              </a:spcAft>
            </a:pPr>
            <a:r>
              <a:rPr lang="en-US" dirty="0">
                <a:latin typeface="Arial" panose="020B0604020202020204" pitchFamily="34" charset="0"/>
                <a:cs typeface="Arial" panose="020B0604020202020204" pitchFamily="34" charset="0"/>
              </a:rPr>
              <a:t>However, in the real world, there are many factors that can create too many uncertainties. It is better to take the RL approach </a:t>
            </a:r>
          </a:p>
        </p:txBody>
      </p:sp>
      <p:pic>
        <p:nvPicPr>
          <p:cNvPr id="5" name="Picture 4">
            <a:extLst>
              <a:ext uri="{FF2B5EF4-FFF2-40B4-BE49-F238E27FC236}">
                <a16:creationId xmlns:a16="http://schemas.microsoft.com/office/drawing/2014/main" id="{6CB17CE2-BB84-554B-94E3-5D6961B66F3E}"/>
              </a:ext>
            </a:extLst>
          </p:cNvPr>
          <p:cNvPicPr>
            <a:picLocks noChangeAspect="1"/>
          </p:cNvPicPr>
          <p:nvPr/>
        </p:nvPicPr>
        <p:blipFill>
          <a:blip r:embed="rId3"/>
          <a:stretch>
            <a:fillRect/>
          </a:stretch>
        </p:blipFill>
        <p:spPr>
          <a:xfrm>
            <a:off x="3479518" y="4117462"/>
            <a:ext cx="4445000" cy="1714500"/>
          </a:xfrm>
          <a:prstGeom prst="rect">
            <a:avLst/>
          </a:prstGeom>
        </p:spPr>
      </p:pic>
    </p:spTree>
    <p:extLst>
      <p:ext uri="{BB962C8B-B14F-4D97-AF65-F5344CB8AC3E}">
        <p14:creationId xmlns:p14="http://schemas.microsoft.com/office/powerpoint/2010/main" val="3130534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The Agent Training Environment – The Gym</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Utilizing a very simple </a:t>
            </a:r>
            <a:r>
              <a:rPr lang="en-US" dirty="0">
                <a:latin typeface="Arial" panose="020B0604020202020204" pitchFamily="34" charset="0"/>
                <a:cs typeface="Arial" panose="020B0604020202020204" pitchFamily="34" charset="0"/>
                <a:hlinkClick r:id="rId3"/>
              </a:rPr>
              <a:t>Stock Market OpenAI Gym based environment </a:t>
            </a:r>
            <a:r>
              <a:rPr lang="en-US" dirty="0">
                <a:latin typeface="Arial" panose="020B0604020202020204" pitchFamily="34" charset="0"/>
                <a:cs typeface="Arial" panose="020B0604020202020204" pitchFamily="34" charset="0"/>
              </a:rPr>
              <a:t>that create by </a:t>
            </a:r>
            <a:r>
              <a:rPr lang="en-US" dirty="0">
                <a:hlinkClick r:id="rId4"/>
              </a:rPr>
              <a:t>Adam King</a:t>
            </a:r>
            <a:r>
              <a:rPr lang="en-US" dirty="0"/>
              <a:t>.</a:t>
            </a:r>
          </a:p>
          <a:p>
            <a:pPr>
              <a:lnSpc>
                <a:spcPct val="150000"/>
              </a:lnSpc>
              <a:spcAft>
                <a:spcPts val="1200"/>
              </a:spcAft>
            </a:pPr>
            <a:r>
              <a:rPr lang="en-US" dirty="0"/>
              <a:t>	Adam is one of the key contributor of the large scale RL trading framework </a:t>
            </a:r>
            <a:r>
              <a:rPr lang="en-US" dirty="0">
                <a:hlinkClick r:id="rId5"/>
              </a:rPr>
              <a:t>Tensortrade</a:t>
            </a:r>
            <a:br>
              <a:rPr lang="en-US" dirty="0"/>
            </a:b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F98F8A5-5385-294A-8479-5CE3892EAAB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82999" y="2863906"/>
            <a:ext cx="4196645" cy="3539171"/>
          </a:xfrm>
          <a:prstGeom prst="rect">
            <a:avLst/>
          </a:prstGeom>
        </p:spPr>
      </p:pic>
      <p:sp>
        <p:nvSpPr>
          <p:cNvPr id="9" name="Content Placeholder 2">
            <a:extLst>
              <a:ext uri="{FF2B5EF4-FFF2-40B4-BE49-F238E27FC236}">
                <a16:creationId xmlns:a16="http://schemas.microsoft.com/office/drawing/2014/main" id="{6E8F29D5-08C7-C24F-9A52-2CDD77EE323B}"/>
              </a:ext>
            </a:extLst>
          </p:cNvPr>
          <p:cNvSpPr txBox="1">
            <a:spLocks/>
          </p:cNvSpPr>
          <p:nvPr/>
        </p:nvSpPr>
        <p:spPr>
          <a:xfrm>
            <a:off x="979675" y="6403077"/>
            <a:ext cx="9998884"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1200"/>
              </a:spcAft>
            </a:pPr>
            <a:r>
              <a:rPr lang="en-US" dirty="0">
                <a:latin typeface="Arial" panose="020B0604020202020204" pitchFamily="34" charset="0"/>
                <a:cs typeface="Arial" panose="020B0604020202020204" pitchFamily="34" charset="0"/>
              </a:rPr>
              <a:t>This is GIF to visualize how my trained agent is navigating the 08 Financial Crisis in the MSFT stock space </a:t>
            </a:r>
          </a:p>
        </p:txBody>
      </p:sp>
    </p:spTree>
    <p:extLst>
      <p:ext uri="{BB962C8B-B14F-4D97-AF65-F5344CB8AC3E}">
        <p14:creationId xmlns:p14="http://schemas.microsoft.com/office/powerpoint/2010/main" val="347564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Source</a:t>
            </a:r>
          </a:p>
        </p:txBody>
      </p:sp>
      <p:sp>
        <p:nvSpPr>
          <p:cNvPr id="9" name="Content Placeholder 2">
            <a:extLst>
              <a:ext uri="{FF2B5EF4-FFF2-40B4-BE49-F238E27FC236}">
                <a16:creationId xmlns:a16="http://schemas.microsoft.com/office/drawing/2014/main" id="{FBDB62C9-DE32-A744-B02C-26FC61C803D8}"/>
              </a:ext>
            </a:extLst>
          </p:cNvPr>
          <p:cNvSpPr>
            <a:spLocks noGrp="1"/>
          </p:cNvSpPr>
          <p:nvPr>
            <p:ph idx="1"/>
          </p:nvPr>
        </p:nvSpPr>
        <p:spPr>
          <a:xfrm>
            <a:off x="576151" y="1612338"/>
            <a:ext cx="10805931" cy="476704"/>
          </a:xfrm>
        </p:spPr>
        <p:txBody>
          <a:bodyPr vert="horz" lIns="91440" tIns="45720" rIns="91440" bIns="45720" rtlCol="0">
            <a:noAutofit/>
          </a:bodyPr>
          <a:lstStyle/>
          <a:p>
            <a:pPr marL="0" indent="0">
              <a:lnSpc>
                <a:spcPct val="150000"/>
              </a:lnSpc>
              <a:spcAft>
                <a:spcPts val="1200"/>
              </a:spcAft>
              <a:buNone/>
            </a:pPr>
            <a:r>
              <a:rPr lang="en-US" sz="1600" dirty="0">
                <a:solidFill>
                  <a:schemeClr val="tx1">
                    <a:lumMod val="65000"/>
                    <a:lumOff val="35000"/>
                  </a:schemeClr>
                </a:solidFill>
                <a:latin typeface="Arial" panose="020B0604020202020204" pitchFamily="34" charset="0"/>
                <a:cs typeface="Arial" panose="020B0604020202020204" pitchFamily="34" charset="0"/>
              </a:rPr>
              <a:t>Data from Yahoo Finance</a:t>
            </a:r>
            <a:r>
              <a:rPr lang="en-US" dirty="0">
                <a:latin typeface="Arial" panose="020B0604020202020204" pitchFamily="34" charset="0"/>
                <a:cs typeface="Arial" panose="020B0604020202020204" pitchFamily="34" charset="0"/>
              </a:rPr>
              <a:t>. Daily stock Open, High, Low, Close, Volume (OHLCV) data from  May 1998 to May 2020 for the following 2 stocks:</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Apple</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Microsoft</a:t>
            </a:r>
          </a:p>
          <a:p>
            <a:pPr marL="0" indent="0">
              <a:lnSpc>
                <a:spcPct val="150000"/>
              </a:lnSpc>
              <a:spcAft>
                <a:spcPts val="1200"/>
              </a:spcAft>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340B93E-8332-2144-BB9B-7EBD60292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517" y="2089042"/>
            <a:ext cx="7196284" cy="4675999"/>
          </a:xfrm>
          <a:prstGeom prst="rect">
            <a:avLst/>
          </a:prstGeom>
        </p:spPr>
      </p:pic>
    </p:spTree>
    <p:extLst>
      <p:ext uri="{BB962C8B-B14F-4D97-AF65-F5344CB8AC3E}">
        <p14:creationId xmlns:p14="http://schemas.microsoft.com/office/powerpoint/2010/main" val="372229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Exploratory Data Analysis – Training Data</a:t>
            </a:r>
          </a:p>
        </p:txBody>
      </p:sp>
      <p:pic>
        <p:nvPicPr>
          <p:cNvPr id="6" name="Picture 5">
            <a:extLst>
              <a:ext uri="{FF2B5EF4-FFF2-40B4-BE49-F238E27FC236}">
                <a16:creationId xmlns:a16="http://schemas.microsoft.com/office/drawing/2014/main" id="{5F2A55BD-89B4-4C49-BB55-E235811CF271}"/>
              </a:ext>
            </a:extLst>
          </p:cNvPr>
          <p:cNvPicPr>
            <a:picLocks noChangeAspect="1"/>
          </p:cNvPicPr>
          <p:nvPr/>
        </p:nvPicPr>
        <p:blipFill>
          <a:blip r:embed="rId3"/>
          <a:stretch>
            <a:fillRect/>
          </a:stretch>
        </p:blipFill>
        <p:spPr>
          <a:xfrm>
            <a:off x="5979117" y="2158295"/>
            <a:ext cx="5171996" cy="3311172"/>
          </a:xfrm>
          <a:prstGeom prst="rect">
            <a:avLst/>
          </a:prstGeom>
        </p:spPr>
      </p:pic>
      <p:pic>
        <p:nvPicPr>
          <p:cNvPr id="7" name="Picture 6">
            <a:extLst>
              <a:ext uri="{FF2B5EF4-FFF2-40B4-BE49-F238E27FC236}">
                <a16:creationId xmlns:a16="http://schemas.microsoft.com/office/drawing/2014/main" id="{61F9CD74-FCD9-7248-94AF-7605C4CDB3A7}"/>
              </a:ext>
            </a:extLst>
          </p:cNvPr>
          <p:cNvPicPr>
            <a:picLocks noChangeAspect="1"/>
          </p:cNvPicPr>
          <p:nvPr/>
        </p:nvPicPr>
        <p:blipFill>
          <a:blip r:embed="rId4"/>
          <a:stretch>
            <a:fillRect/>
          </a:stretch>
        </p:blipFill>
        <p:spPr>
          <a:xfrm>
            <a:off x="604434" y="2321984"/>
            <a:ext cx="4660637" cy="2983794"/>
          </a:xfrm>
          <a:prstGeom prst="rect">
            <a:avLst/>
          </a:prstGeom>
        </p:spPr>
      </p:pic>
      <p:sp>
        <p:nvSpPr>
          <p:cNvPr id="8" name="Content Placeholder 2">
            <a:extLst>
              <a:ext uri="{FF2B5EF4-FFF2-40B4-BE49-F238E27FC236}">
                <a16:creationId xmlns:a16="http://schemas.microsoft.com/office/drawing/2014/main" id="{258F7F3B-1A93-0349-877C-A67D29990468}"/>
              </a:ext>
            </a:extLst>
          </p:cNvPr>
          <p:cNvSpPr txBox="1">
            <a:spLocks/>
          </p:cNvSpPr>
          <p:nvPr/>
        </p:nvSpPr>
        <p:spPr>
          <a:xfrm>
            <a:off x="958838" y="5469467"/>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MSFT (1998 -2020)</a:t>
            </a:r>
          </a:p>
        </p:txBody>
      </p:sp>
      <p:sp>
        <p:nvSpPr>
          <p:cNvPr id="9" name="Content Placeholder 2">
            <a:extLst>
              <a:ext uri="{FF2B5EF4-FFF2-40B4-BE49-F238E27FC236}">
                <a16:creationId xmlns:a16="http://schemas.microsoft.com/office/drawing/2014/main" id="{8FC7252A-2F8C-6942-A6D7-96E9C1D11722}"/>
              </a:ext>
            </a:extLst>
          </p:cNvPr>
          <p:cNvSpPr txBox="1">
            <a:spLocks/>
          </p:cNvSpPr>
          <p:nvPr/>
        </p:nvSpPr>
        <p:spPr>
          <a:xfrm>
            <a:off x="6411998" y="5469467"/>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AAPL (1998 -2020)</a:t>
            </a:r>
          </a:p>
        </p:txBody>
      </p:sp>
    </p:spTree>
    <p:extLst>
      <p:ext uri="{BB962C8B-B14F-4D97-AF65-F5344CB8AC3E}">
        <p14:creationId xmlns:p14="http://schemas.microsoft.com/office/powerpoint/2010/main" val="419618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Exploratory Data Analysis – Testing Data</a:t>
            </a:r>
          </a:p>
        </p:txBody>
      </p:sp>
      <p:pic>
        <p:nvPicPr>
          <p:cNvPr id="3" name="Picture 2">
            <a:extLst>
              <a:ext uri="{FF2B5EF4-FFF2-40B4-BE49-F238E27FC236}">
                <a16:creationId xmlns:a16="http://schemas.microsoft.com/office/drawing/2014/main" id="{7EBBA673-5898-6A47-A7AE-66081D3E4A90}"/>
              </a:ext>
            </a:extLst>
          </p:cNvPr>
          <p:cNvPicPr>
            <a:picLocks noChangeAspect="1"/>
          </p:cNvPicPr>
          <p:nvPr/>
        </p:nvPicPr>
        <p:blipFill>
          <a:blip r:embed="rId3"/>
          <a:stretch>
            <a:fillRect/>
          </a:stretch>
        </p:blipFill>
        <p:spPr>
          <a:xfrm>
            <a:off x="773994" y="2158295"/>
            <a:ext cx="4848100" cy="3292560"/>
          </a:xfrm>
          <a:prstGeom prst="rect">
            <a:avLst/>
          </a:prstGeom>
        </p:spPr>
      </p:pic>
      <p:sp>
        <p:nvSpPr>
          <p:cNvPr id="8" name="Content Placeholder 2">
            <a:extLst>
              <a:ext uri="{FF2B5EF4-FFF2-40B4-BE49-F238E27FC236}">
                <a16:creationId xmlns:a16="http://schemas.microsoft.com/office/drawing/2014/main" id="{DE1FDA8C-7AD6-8F43-AF13-5C3965438F94}"/>
              </a:ext>
            </a:extLst>
          </p:cNvPr>
          <p:cNvSpPr txBox="1">
            <a:spLocks/>
          </p:cNvSpPr>
          <p:nvPr/>
        </p:nvSpPr>
        <p:spPr>
          <a:xfrm>
            <a:off x="958838" y="5469467"/>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MSFT (Sep 07 – Sep 09)</a:t>
            </a:r>
          </a:p>
        </p:txBody>
      </p:sp>
      <p:pic>
        <p:nvPicPr>
          <p:cNvPr id="4" name="Picture 3">
            <a:extLst>
              <a:ext uri="{FF2B5EF4-FFF2-40B4-BE49-F238E27FC236}">
                <a16:creationId xmlns:a16="http://schemas.microsoft.com/office/drawing/2014/main" id="{33EEDC7D-7A81-864A-9A93-88093310F9BB}"/>
              </a:ext>
            </a:extLst>
          </p:cNvPr>
          <p:cNvPicPr>
            <a:picLocks noChangeAspect="1"/>
          </p:cNvPicPr>
          <p:nvPr/>
        </p:nvPicPr>
        <p:blipFill>
          <a:blip r:embed="rId4"/>
          <a:stretch>
            <a:fillRect/>
          </a:stretch>
        </p:blipFill>
        <p:spPr>
          <a:xfrm>
            <a:off x="6350145" y="2158295"/>
            <a:ext cx="5003655" cy="3292560"/>
          </a:xfrm>
          <a:prstGeom prst="rect">
            <a:avLst/>
          </a:prstGeom>
        </p:spPr>
      </p:pic>
      <p:sp>
        <p:nvSpPr>
          <p:cNvPr id="9" name="Content Placeholder 2">
            <a:extLst>
              <a:ext uri="{FF2B5EF4-FFF2-40B4-BE49-F238E27FC236}">
                <a16:creationId xmlns:a16="http://schemas.microsoft.com/office/drawing/2014/main" id="{E58FDC13-7B30-5C42-94F4-05A326657B4B}"/>
              </a:ext>
            </a:extLst>
          </p:cNvPr>
          <p:cNvSpPr txBox="1">
            <a:spLocks/>
          </p:cNvSpPr>
          <p:nvPr/>
        </p:nvSpPr>
        <p:spPr>
          <a:xfrm>
            <a:off x="6926929" y="5440033"/>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AAPL (Sep 07 – Sep 09)</a:t>
            </a:r>
          </a:p>
        </p:txBody>
      </p:sp>
    </p:spTree>
    <p:extLst>
      <p:ext uri="{BB962C8B-B14F-4D97-AF65-F5344CB8AC3E}">
        <p14:creationId xmlns:p14="http://schemas.microsoft.com/office/powerpoint/2010/main" val="327800073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1198</Words>
  <Application>Microsoft Macintosh PowerPoint</Application>
  <PresentationFormat>Widescreen</PresentationFormat>
  <Paragraphs>149</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Menlo</vt:lpstr>
      <vt:lpstr>WelcomeDoc</vt:lpstr>
      <vt:lpstr>RL-Trade</vt:lpstr>
      <vt:lpstr>Problem Statement</vt:lpstr>
      <vt:lpstr>Problem Statement</vt:lpstr>
      <vt:lpstr>Problem Statement</vt:lpstr>
      <vt:lpstr>Why Reinforcement Learning?</vt:lpstr>
      <vt:lpstr>The Agent Training Environment – The Gym</vt:lpstr>
      <vt:lpstr>Data Source</vt:lpstr>
      <vt:lpstr>Exploratory Data Analysis – Training Data</vt:lpstr>
      <vt:lpstr>Exploratory Data Analysis – Testing Data</vt:lpstr>
      <vt:lpstr>Data as Observation Apace  </vt:lpstr>
      <vt:lpstr>Data as Action Apace  </vt:lpstr>
      <vt:lpstr>Data as Action Apace  - Example </vt:lpstr>
      <vt:lpstr>Data as Rewards</vt:lpstr>
      <vt:lpstr>Approach 1 – Semi Continuous Deep Q-Network (DQN)</vt:lpstr>
      <vt:lpstr>Data Augmentation with Domain Randomization</vt:lpstr>
      <vt:lpstr>Approach 1 – SC-DQN with LSTM</vt:lpstr>
      <vt:lpstr>Approach 1 – SC-DQN - Results</vt:lpstr>
      <vt:lpstr>Approach 1 v2 – DQN with LSTM </vt:lpstr>
      <vt:lpstr>Approach 1 v2 – DQN with LSTM - Results </vt:lpstr>
      <vt:lpstr>Approach 1 v2 – DQN with LSTM + UDR - Results </vt:lpstr>
      <vt:lpstr>Approach 1 v2 – DQN with LSTM Transfer Learning</vt:lpstr>
      <vt:lpstr>Approach 1 v2 – DQN with LSTM Transfer Learning</vt:lpstr>
      <vt:lpstr>Approach 1 v2 – DQN with LSTM Transfer Learning</vt:lpstr>
      <vt:lpstr>Approach 2 – Actor-critic model </vt:lpstr>
      <vt:lpstr>Approach 2 – Actor-critic model - Results</vt:lpstr>
      <vt:lpstr>Future Works – Actor-critic model with LSTM and more</vt:lpstr>
      <vt:lpstr>Future Works – con</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 Zhongheng</dc:creator>
  <cp:keywords/>
  <dc:description/>
  <cp:lastModifiedBy/>
  <cp:revision>1</cp:revision>
  <dcterms:created xsi:type="dcterms:W3CDTF">2020-05-13T20:15:58Z</dcterms:created>
  <dcterms:modified xsi:type="dcterms:W3CDTF">2020-05-14T04:47:50Z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